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394" r:id="rId3"/>
    <p:sldId id="395" r:id="rId4"/>
    <p:sldId id="396" r:id="rId5"/>
    <p:sldId id="371" r:id="rId6"/>
    <p:sldId id="380" r:id="rId7"/>
    <p:sldId id="390" r:id="rId8"/>
    <p:sldId id="393" r:id="rId9"/>
    <p:sldId id="385" r:id="rId10"/>
    <p:sldId id="386" r:id="rId11"/>
    <p:sldId id="388" r:id="rId12"/>
    <p:sldId id="389" r:id="rId13"/>
    <p:sldId id="387" r:id="rId14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E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1" name="Shape 3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7111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1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3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Параллелограмм 6"/>
          <p:cNvSpPr/>
          <p:nvPr/>
        </p:nvSpPr>
        <p:spPr>
          <a:xfrm rot="18919285">
            <a:off x="-547866" y="792195"/>
            <a:ext cx="1846765" cy="7687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746497" y="6362700"/>
            <a:ext cx="343904" cy="358140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 algn="r">
              <a:defRPr>
                <a:solidFill>
                  <a:srgbClr val="FF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B1FAC9D-E23D-4B6A-9C10-E8A35DDFE8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64836"/>
          <a:stretch/>
        </p:blipFill>
        <p:spPr>
          <a:xfrm>
            <a:off x="10690412" y="287964"/>
            <a:ext cx="1228038" cy="994736"/>
          </a:xfrm>
          <a:prstGeom prst="rect">
            <a:avLst/>
          </a:prstGeom>
        </p:spPr>
      </p:pic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9A0D7784-A034-41CB-876F-F1CB1F3A808C}"/>
              </a:ext>
            </a:extLst>
          </p:cNvPr>
          <p:cNvGrpSpPr/>
          <p:nvPr userDrawn="1"/>
        </p:nvGrpSpPr>
        <p:grpSpPr>
          <a:xfrm>
            <a:off x="183687" y="6072475"/>
            <a:ext cx="1568914" cy="697544"/>
            <a:chOff x="8426160" y="287964"/>
            <a:chExt cx="2237358" cy="994736"/>
          </a:xfrm>
        </p:grpSpPr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A2A0C144-336B-404F-938E-EF394C1B318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35934"/>
            <a:stretch/>
          </p:blipFill>
          <p:spPr>
            <a:xfrm>
              <a:off x="8426160" y="287964"/>
              <a:ext cx="2237358" cy="994736"/>
            </a:xfrm>
            <a:prstGeom prst="rect">
              <a:avLst/>
            </a:prstGeom>
          </p:spPr>
        </p:pic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8C1C037E-EEC9-46F5-978E-6295CE2736B0}"/>
                </a:ext>
              </a:extLst>
            </p:cNvPr>
            <p:cNvSpPr/>
            <p:nvPr userDrawn="1"/>
          </p:nvSpPr>
          <p:spPr>
            <a:xfrm>
              <a:off x="9720197" y="1077238"/>
              <a:ext cx="776614" cy="205462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714375" marR="0" indent="-257175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1208314" marR="0" indent="-293914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17145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21717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2514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29718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34290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38862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monrt16@yandex.ru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minprosvet" TargetMode="External"/><Relationship Id="rId2" Type="http://schemas.openxmlformats.org/officeDocument/2006/relationships/hyperlink" Target="https://vk.com/tochkarosta_officia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fnfro.ru/" TargetMode="External"/><Relationship Id="rId5" Type="http://schemas.openxmlformats.org/officeDocument/2006/relationships/hyperlink" Target="https://www.youtube.com/user/minobrnauki" TargetMode="External"/><Relationship Id="rId4" Type="http://schemas.openxmlformats.org/officeDocument/2006/relationships/hyperlink" Target="https://clck.ru/QsmAX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Ayko5s4sDK0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1"/>
          <p:cNvSpPr txBox="1">
            <a:spLocks noGrp="1"/>
          </p:cNvSpPr>
          <p:nvPr>
            <p:ph type="ctrTitle"/>
          </p:nvPr>
        </p:nvSpPr>
        <p:spPr>
          <a:xfrm>
            <a:off x="1791359" y="2844792"/>
            <a:ext cx="10201874" cy="165254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/>
            </a:lvl1pPr>
          </a:lstStyle>
          <a:p>
            <a:r>
              <a:rPr lang="ru-RU" sz="4400" dirty="0" smtClean="0"/>
              <a:t>Марафон </a:t>
            </a:r>
            <a:r>
              <a:rPr lang="ru-RU" sz="4400" dirty="0"/>
              <a:t>открытий 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Центров образования цифрового </a:t>
            </a:r>
            <a:br>
              <a:rPr lang="ru-RU" sz="2800" dirty="0"/>
            </a:br>
            <a:r>
              <a:rPr lang="ru-RU" sz="2800" dirty="0"/>
              <a:t>и гуманитарного профилей «Точка роста»</a:t>
            </a:r>
            <a:endParaRPr sz="2800" dirty="0"/>
          </a:p>
        </p:txBody>
      </p:sp>
      <p:pic>
        <p:nvPicPr>
          <p:cNvPr id="36" name="Рисунок 5" descr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8125" y="495141"/>
            <a:ext cx="1075735" cy="1193960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39" name="Параллелограмм 10"/>
          <p:cNvSpPr/>
          <p:nvPr/>
        </p:nvSpPr>
        <p:spPr>
          <a:xfrm rot="18919285">
            <a:off x="-1047360" y="4355574"/>
            <a:ext cx="3536020" cy="1471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BE91B1B-5AA9-4DFB-9EC5-E0030534BF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169"/>
          <a:stretch/>
        </p:blipFill>
        <p:spPr>
          <a:xfrm>
            <a:off x="1371920" y="677438"/>
            <a:ext cx="3966562" cy="182729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73A178E-6DC7-4D4E-9EC5-7065FA1558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701"/>
          <a:stretch/>
        </p:blipFill>
        <p:spPr>
          <a:xfrm>
            <a:off x="10230954" y="531067"/>
            <a:ext cx="1394466" cy="115803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727A511-7776-49C4-828C-D2EAAE9F8F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65452" y="5477301"/>
            <a:ext cx="2318999" cy="988487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6CD66ABD-29FB-402C-B560-23BF28F56401}"/>
              </a:ext>
            </a:extLst>
          </p:cNvPr>
          <p:cNvSpPr txBox="1">
            <a:spLocks/>
          </p:cNvSpPr>
          <p:nvPr/>
        </p:nvSpPr>
        <p:spPr>
          <a:xfrm>
            <a:off x="1823729" y="4585422"/>
            <a:ext cx="6784396" cy="642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t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ru-RU" dirty="0">
                <a:solidFill>
                  <a:srgbClr val="FF0000"/>
                </a:solidFill>
              </a:rPr>
              <a:t>Дата проведения: </a:t>
            </a:r>
            <a:r>
              <a:rPr lang="ru-RU" dirty="0" smtClean="0">
                <a:solidFill>
                  <a:srgbClr val="FF0000"/>
                </a:solidFill>
              </a:rPr>
              <a:t>29 сентября </a:t>
            </a:r>
            <a:r>
              <a:rPr lang="ru-RU" dirty="0">
                <a:solidFill>
                  <a:srgbClr val="FF0000"/>
                </a:solidFill>
              </a:rPr>
              <a:t>2020 г. </a:t>
            </a:r>
            <a:r>
              <a:rPr lang="ru-RU" dirty="0" smtClean="0">
                <a:solidFill>
                  <a:srgbClr val="FF0000"/>
                </a:solidFill>
              </a:rPr>
              <a:t>в 11</a:t>
            </a:r>
            <a:r>
              <a:rPr lang="ru-RU" dirty="0" smtClean="0">
                <a:solidFill>
                  <a:srgbClr val="FF0000"/>
                </a:solidFill>
                <a:sym typeface="Wingdings" panose="05000000000000000000" pitchFamily="2" charset="2"/>
              </a:rPr>
              <a:t>:00ч. </a:t>
            </a:r>
            <a:r>
              <a:rPr lang="ru-RU" dirty="0">
                <a:solidFill>
                  <a:srgbClr val="FF0000"/>
                </a:solidFill>
                <a:sym typeface="Wingdings" panose="05000000000000000000" pitchFamily="2" charset="2"/>
              </a:rPr>
              <a:t>(МСК) </a:t>
            </a:r>
            <a:endParaRPr lang="ru-RU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2855" y="355889"/>
            <a:ext cx="8053614" cy="91757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Рекомендации по информационному освещению в СМИ: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02855" y="1502352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dirty="0" smtClean="0"/>
              <a:t>Если в вашем Центре «Точка роста» есть интересные достижения школьников и (или) преподавателей, то её в свободной форме нужно отправить по адресу </a:t>
            </a:r>
            <a:r>
              <a:rPr lang="en-US" dirty="0" smtClean="0">
                <a:solidFill>
                  <a:srgbClr val="FF0000"/>
                </a:solidFill>
                <a:hlinkClick r:id="rId2"/>
              </a:rPr>
              <a:t>monrt16@yandex.ru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>до </a:t>
            </a:r>
            <a:r>
              <a:rPr lang="ru-RU" dirty="0" smtClean="0"/>
              <a:t>23 </a:t>
            </a:r>
            <a:r>
              <a:rPr lang="ru-RU" dirty="0" smtClean="0"/>
              <a:t>сентября</a:t>
            </a:r>
          </a:p>
          <a:p>
            <a:pPr lvl="0"/>
            <a:r>
              <a:rPr lang="ru-RU" dirty="0" smtClean="0"/>
              <a:t>24 </a:t>
            </a:r>
            <a:r>
              <a:rPr lang="ru-RU" dirty="0" smtClean="0"/>
              <a:t>сентября вам будет выслан шаблон пресс-релиза, в него надо будет вставить информацию о вашем Центре «</a:t>
            </a:r>
            <a:r>
              <a:rPr lang="ru-RU" dirty="0"/>
              <a:t>Точка роста» и</a:t>
            </a:r>
            <a:r>
              <a:rPr lang="ru-RU" dirty="0" smtClean="0"/>
              <a:t> отправить его в местные СМИ  не </a:t>
            </a:r>
            <a:r>
              <a:rPr lang="ru-RU" dirty="0"/>
              <a:t>позднее </a:t>
            </a:r>
            <a:r>
              <a:rPr lang="ru-RU" dirty="0" smtClean="0"/>
              <a:t>25 </a:t>
            </a:r>
            <a:r>
              <a:rPr lang="ru-RU" dirty="0" smtClean="0"/>
              <a:t>сентября. Возможно, журналисты захотят приехать к вам на торжественное открытие.</a:t>
            </a:r>
          </a:p>
          <a:p>
            <a:pPr lvl="0" algn="just"/>
            <a:r>
              <a:rPr lang="ru-RU" dirty="0" smtClean="0"/>
              <a:t>В день торжественного </a:t>
            </a:r>
            <a:r>
              <a:rPr lang="ru-RU" dirty="0"/>
              <a:t>открытия:</a:t>
            </a:r>
          </a:p>
          <a:p>
            <a:pPr lvl="0" algn="just"/>
            <a:r>
              <a:rPr lang="ru-RU" dirty="0" smtClean="0"/>
              <a:t>Обеспечить возможность для приехавших журналистов взять интервью у представителей власти, присутствующих на церемонии, руководства школы, Центра, преподавателей и школьников</a:t>
            </a:r>
          </a:p>
          <a:p>
            <a:pPr lvl="0" algn="just"/>
            <a:r>
              <a:rPr lang="ru-RU" dirty="0" smtClean="0"/>
              <a:t>Используя шаблон </a:t>
            </a:r>
            <a:r>
              <a:rPr lang="ru-RU" dirty="0" err="1" smtClean="0"/>
              <a:t>пострелиза</a:t>
            </a:r>
            <a:r>
              <a:rPr lang="ru-RU" dirty="0" smtClean="0"/>
              <a:t>, который вам будет выслан накануне, вставить информацию о вашем Центре «Точка роста» и опубликовать его </a:t>
            </a:r>
            <a:r>
              <a:rPr lang="ru-RU" dirty="0"/>
              <a:t>на сайте и в социальных сетях </a:t>
            </a:r>
            <a:r>
              <a:rPr lang="ru-RU" dirty="0" smtClean="0"/>
              <a:t>вашей организации после церемонии Марафона, а также отправить в местные СМИ.</a:t>
            </a:r>
            <a:endParaRPr lang="ru-RU" dirty="0"/>
          </a:p>
          <a:p>
            <a:pPr lvl="0" algn="just"/>
            <a:r>
              <a:rPr lang="ru-RU" dirty="0"/>
              <a:t>Репортажи с интерактивных уроков в рамках Марафона разместить на сайтах образовательных организаций, муниципальных и региональных органов управления образованием, официальных страницах в социальных сетях после Марафона открытий.</a:t>
            </a:r>
          </a:p>
          <a:p>
            <a:pPr lvl="0" algn="just"/>
            <a:r>
              <a:rPr lang="ru-RU" dirty="0"/>
              <a:t>Общий свод значимых новостных материалов направить на почту: </a:t>
            </a:r>
            <a:r>
              <a:rPr lang="en-US" dirty="0">
                <a:solidFill>
                  <a:srgbClr val="FF0000"/>
                </a:solidFill>
                <a:hlinkClick r:id="rId2"/>
              </a:rPr>
              <a:t>monrt16@yandex.ru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34612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Рекомендации по информационному освещению в социальных сетях:"/>
          <p:cNvSpPr txBox="1">
            <a:spLocks noGrp="1"/>
          </p:cNvSpPr>
          <p:nvPr>
            <p:ph type="title"/>
          </p:nvPr>
        </p:nvSpPr>
        <p:spPr>
          <a:xfrm>
            <a:off x="794822" y="367862"/>
            <a:ext cx="8053614" cy="9175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rPr lang="ru-RU" dirty="0" smtClean="0"/>
              <a:t>Рекомендации по информационному освещению в социальных сетях:</a:t>
            </a:r>
            <a:endParaRPr dirty="0"/>
          </a:p>
        </p:txBody>
      </p:sp>
      <p:sp>
        <p:nvSpPr>
          <p:cNvPr id="41" name="Мероприятия в рамках Марафона необходимо также освещать в собственных медиа. К собственным медиа относятся сайты, а также сообщества в социальных сетях образовательных организаций.…"/>
          <p:cNvSpPr txBox="1">
            <a:spLocks noGrp="1"/>
          </p:cNvSpPr>
          <p:nvPr>
            <p:ph type="body" idx="1"/>
          </p:nvPr>
        </p:nvSpPr>
        <p:spPr>
          <a:xfrm>
            <a:off x="764309" y="2547434"/>
            <a:ext cx="5211617" cy="1861215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defRPr sz="1584"/>
            </a:pPr>
            <a:r>
              <a:rPr sz="1700" dirty="0" smtClean="0">
                <a:solidFill>
                  <a:schemeClr val="tx1"/>
                </a:solidFill>
              </a:rPr>
              <a:t>К </a:t>
            </a:r>
            <a:r>
              <a:rPr lang="ru-RU" sz="1700" dirty="0" smtClean="0">
                <a:solidFill>
                  <a:schemeClr val="tx1"/>
                </a:solidFill>
              </a:rPr>
              <a:t>собственным медиа относятся сайты, а также сообщества в социальных сетях образовательных организаций.</a:t>
            </a:r>
          </a:p>
          <a:p>
            <a:pPr>
              <a:defRPr sz="1584"/>
            </a:pPr>
            <a:r>
              <a:rPr lang="ru-RU" sz="1700" dirty="0" smtClean="0">
                <a:solidFill>
                  <a:schemeClr val="tx1"/>
                </a:solidFill>
              </a:rPr>
              <a:t>Анонс мероприятия необходимо заблаговременно разместить на собственных </a:t>
            </a:r>
            <a:r>
              <a:rPr sz="1700" dirty="0" smtClean="0">
                <a:solidFill>
                  <a:schemeClr val="tx1"/>
                </a:solidFill>
              </a:rPr>
              <a:t> </a:t>
            </a:r>
            <a:r>
              <a:rPr lang="ru-RU" sz="1700" dirty="0" smtClean="0">
                <a:solidFill>
                  <a:schemeClr val="tx1"/>
                </a:solidFill>
              </a:rPr>
              <a:t>ресурсах с указанием формата мероприятия, времени проведения и программы.</a:t>
            </a:r>
            <a:endParaRPr sz="1700" dirty="0" smtClean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975927" y="2328280"/>
            <a:ext cx="5745018" cy="1103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 sz="1642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публикации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раскрывающие программу мероприятия: описания мастер-классов, лекций и пр.</a:t>
            </a:r>
          </a:p>
          <a:p>
            <a:pPr marL="285750" indent="-285750">
              <a:buFont typeface="Arial" panose="020B0604020202020204" pitchFamily="34" charset="0"/>
              <a:buChar char="•"/>
              <a:defRPr sz="1642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представление педагогов и иных ведущих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мероприятия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64310" y="4683658"/>
            <a:ext cx="10698017" cy="156966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1642"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По итогам мероприятия целесообразно сделать серию публикаций в собственных медиа о прошедших активностях. Возможные форматы:</a:t>
            </a:r>
          </a:p>
          <a:p>
            <a:pPr marL="285750" indent="-285750">
              <a:buFont typeface="Arial" panose="020B0604020202020204" pitchFamily="34" charset="0"/>
              <a:buChar char="•"/>
              <a:defRPr sz="1642"/>
            </a:pP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фотоподборка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 sz="1642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обзорные видеоролики с краткой текстовой подводкой</a:t>
            </a:r>
          </a:p>
          <a:p>
            <a:pPr marL="285750" indent="-285750">
              <a:buFont typeface="Arial" panose="020B0604020202020204" pitchFamily="34" charset="0"/>
              <a:buChar char="•"/>
              <a:defRPr sz="1642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интервью и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видеоинтервью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с гостями и участниками</a:t>
            </a:r>
          </a:p>
          <a:p>
            <a:pPr marL="285750" indent="-285750">
              <a:buFont typeface="Arial" panose="020B0604020202020204" pitchFamily="34" charset="0"/>
              <a:buChar char="•"/>
              <a:defRPr sz="1642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описание содержания прошедших активностей с фотографиями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095999" y="3431402"/>
            <a:ext cx="5366327" cy="11031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defRPr sz="1642"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 ходе мероприятия рекомендуется собирать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фото- и/или видеоматериалы, а также отзывы гостей и участников для их последующего использования в публикациях и иных материалах.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94821" y="1477854"/>
            <a:ext cx="5181105" cy="8771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defRPr sz="1584"/>
            </a:pPr>
            <a:r>
              <a:rPr lang="ru-RU" sz="1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 в рамках Марафона необходимо также освещать в собственных медиа.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096000" y="1477854"/>
            <a:ext cx="5366327" cy="8504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defRPr sz="1642"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Анонсирующие материалы, размещаемые в социальных сетях, могут быть следующих форматов:</a:t>
            </a:r>
          </a:p>
        </p:txBody>
      </p:sp>
    </p:spTree>
    <p:extLst>
      <p:ext uri="{BB962C8B-B14F-4D97-AF65-F5344CB8AC3E}">
        <p14:creationId xmlns:p14="http://schemas.microsoft.com/office/powerpoint/2010/main" val="1065196452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17 сентября запускается акция в социальных сетях, цель которой — показать возможности, которые дает Центр «Точка роста» для основных целевых групп. Мы призываем присоединиться к Марафону всех желающих!…"/>
          <p:cNvSpPr txBox="1">
            <a:spLocks noGrp="1"/>
          </p:cNvSpPr>
          <p:nvPr>
            <p:ph type="body" idx="1"/>
          </p:nvPr>
        </p:nvSpPr>
        <p:spPr>
          <a:xfrm>
            <a:off x="330200" y="3861595"/>
            <a:ext cx="11944927" cy="53912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buFontTx/>
              <a:buNone/>
            </a:pPr>
            <a:r>
              <a:rPr lang="ru-RU" i="1" dirty="0" smtClean="0"/>
              <a:t>*</a:t>
            </a:r>
            <a:r>
              <a:rPr i="1" dirty="0" err="1" smtClean="0"/>
              <a:t>Видео</a:t>
            </a:r>
            <a:r>
              <a:rPr i="1" dirty="0" smtClean="0"/>
              <a:t> </a:t>
            </a:r>
            <a:r>
              <a:rPr i="1" dirty="0" err="1"/>
              <a:t>может</a:t>
            </a:r>
            <a:r>
              <a:rPr i="1" dirty="0"/>
              <a:t> </a:t>
            </a:r>
            <a:r>
              <a:rPr i="1" dirty="0" err="1"/>
              <a:t>быть</a:t>
            </a:r>
            <a:r>
              <a:rPr i="1" dirty="0"/>
              <a:t> </a:t>
            </a:r>
            <a:r>
              <a:rPr i="1" dirty="0" err="1"/>
              <a:t>записано</a:t>
            </a:r>
            <a:r>
              <a:rPr i="1" dirty="0"/>
              <a:t> с </a:t>
            </a:r>
            <a:r>
              <a:rPr i="1" dirty="0" err="1"/>
              <a:t>помощью</a:t>
            </a:r>
            <a:r>
              <a:rPr i="1" dirty="0"/>
              <a:t> </a:t>
            </a:r>
            <a:r>
              <a:rPr i="1" dirty="0" err="1"/>
              <a:t>любого</a:t>
            </a:r>
            <a:r>
              <a:rPr i="1" dirty="0"/>
              <a:t> </a:t>
            </a:r>
            <a:r>
              <a:rPr i="1" dirty="0" err="1"/>
              <a:t>устройства</a:t>
            </a:r>
            <a:r>
              <a:rPr i="1" dirty="0"/>
              <a:t>, в </a:t>
            </a:r>
            <a:r>
              <a:rPr i="1" dirty="0" err="1"/>
              <a:t>том</a:t>
            </a:r>
            <a:r>
              <a:rPr i="1" dirty="0"/>
              <a:t> </a:t>
            </a:r>
            <a:r>
              <a:rPr i="1" dirty="0" err="1"/>
              <a:t>числе</a:t>
            </a:r>
            <a:r>
              <a:rPr i="1" dirty="0"/>
              <a:t> </a:t>
            </a:r>
            <a:r>
              <a:rPr i="1" dirty="0" err="1"/>
              <a:t>мобильного</a:t>
            </a:r>
            <a:r>
              <a:rPr i="1" dirty="0"/>
              <a:t> </a:t>
            </a:r>
            <a:r>
              <a:rPr i="1" dirty="0" err="1"/>
              <a:t>телефона</a:t>
            </a:r>
            <a:r>
              <a:rPr i="1" dirty="0"/>
              <a:t>.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30200" y="4479636"/>
            <a:ext cx="9058244" cy="14773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Желающие присоединиться к акции должны до 29 сентября выложить свою работу в социальную сеть с тегом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#МарафонТР2020. </a:t>
            </a:r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Лучшие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видео-ролики будут публиковаться на странице мероприятия на сайте Фонда, а также в социальных сетях Центров «Точка роста».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55518" y="213723"/>
            <a:ext cx="9854731" cy="169655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/>
              <a:t>17 сентября запускается акция в социальных сетях, цель которой — показать возможности, которые дает Центр «Точка роста» для основных целевых групп. Мы призываем присоединиться к Марафону всех желающих</a:t>
            </a:r>
            <a:r>
              <a:rPr lang="ru-RU" sz="2700" dirty="0" smtClean="0"/>
              <a:t>!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71055" y="2222343"/>
            <a:ext cx="3805381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/>
              <a:t>Для учеников: </a:t>
            </a:r>
            <a:r>
              <a:rPr lang="ru-RU" dirty="0"/>
              <a:t>короткое видео (до 1 минуты) с ответом на вопрос </a:t>
            </a:r>
            <a:endParaRPr lang="ru-RU" dirty="0" smtClean="0"/>
          </a:p>
          <a:p>
            <a:r>
              <a:rPr lang="ru-RU" b="1" dirty="0" smtClean="0"/>
              <a:t>«</a:t>
            </a:r>
            <a:r>
              <a:rPr lang="ru-RU" b="1" dirty="0"/>
              <a:t>Чему я могу научиться в </a:t>
            </a:r>
            <a:r>
              <a:rPr lang="ru-RU" b="1" dirty="0" smtClean="0"/>
              <a:t>Центре «Точке роста?»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373418" y="2222342"/>
            <a:ext cx="3352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Для учителей: </a:t>
            </a:r>
            <a:r>
              <a:rPr lang="ru-RU" dirty="0"/>
              <a:t>короткое видео (до 1 минуты) с ответом на </a:t>
            </a:r>
            <a:r>
              <a:rPr lang="ru-RU" dirty="0" smtClean="0"/>
              <a:t>вопрос </a:t>
            </a:r>
            <a:r>
              <a:rPr lang="ru-RU" b="1" dirty="0"/>
              <a:t>«Чему я могу научить </a:t>
            </a:r>
            <a:r>
              <a:rPr lang="ru-RU" b="1" dirty="0" smtClean="0"/>
              <a:t>в Центре </a:t>
            </a:r>
            <a:r>
              <a:rPr lang="ru-RU" b="1" dirty="0"/>
              <a:t>«Точке </a:t>
            </a:r>
            <a:r>
              <a:rPr lang="ru-RU" b="1" dirty="0" smtClean="0"/>
              <a:t>роста?» 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823200" y="2222342"/>
            <a:ext cx="3749964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/>
              <a:t>Для родителей: </a:t>
            </a:r>
            <a:r>
              <a:rPr lang="ru-RU" dirty="0"/>
              <a:t>короткое видео (до 1 минуты) с ответом на вопрос </a:t>
            </a:r>
            <a:endParaRPr lang="ru-RU" dirty="0" smtClean="0"/>
          </a:p>
          <a:p>
            <a:r>
              <a:rPr lang="ru-RU" b="1" dirty="0" smtClean="0"/>
              <a:t>«</a:t>
            </a:r>
            <a:r>
              <a:rPr lang="ru-RU" b="1" dirty="0"/>
              <a:t>Как </a:t>
            </a:r>
            <a:r>
              <a:rPr lang="ru-RU" b="1" dirty="0" smtClean="0"/>
              <a:t>Центр «Точка </a:t>
            </a:r>
            <a:r>
              <a:rPr lang="ru-RU" b="1" dirty="0"/>
              <a:t>роста» помогает моему </a:t>
            </a:r>
            <a:r>
              <a:rPr lang="ru-RU" b="1" dirty="0" smtClean="0"/>
              <a:t>ребёнку?»</a:t>
            </a:r>
            <a:endParaRPr lang="ru-RU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7259" y="4229643"/>
            <a:ext cx="2286566" cy="2288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791997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8573" y="143453"/>
            <a:ext cx="10034154" cy="1629930"/>
          </a:xfrm>
        </p:spPr>
        <p:txBody>
          <a:bodyPr>
            <a:noAutofit/>
          </a:bodyPr>
          <a:lstStyle/>
          <a:p>
            <a:pPr lvl="0" eaLnBrk="0" fontAlgn="base" hangingPunct="0"/>
            <a:r>
              <a:rPr lang="ru-RU" altLang="ru-RU" sz="2400" dirty="0"/>
              <a:t>Мониторинг </a:t>
            </a:r>
            <a:r>
              <a:rPr lang="ru-RU" altLang="ru-RU" sz="2400" dirty="0" smtClean="0"/>
              <a:t>информационного</a:t>
            </a:r>
            <a:r>
              <a:rPr lang="ru-RU" altLang="ru-RU" sz="2400" dirty="0"/>
              <a:t> </a:t>
            </a:r>
            <a:r>
              <a:rPr lang="ru-RU" altLang="ru-RU" sz="2400" dirty="0" smtClean="0"/>
              <a:t>сопровождению </a:t>
            </a:r>
            <a:r>
              <a:rPr lang="ru-RU" altLang="ru-RU" sz="2400" dirty="0"/>
              <a:t>Марафона открытий 2</a:t>
            </a:r>
            <a:r>
              <a:rPr lang="en-US" altLang="ru-RU" sz="2400" dirty="0"/>
              <a:t>9 </a:t>
            </a:r>
            <a:r>
              <a:rPr lang="ru-RU" altLang="ru-RU" sz="2400" dirty="0"/>
              <a:t>сентября 20</a:t>
            </a:r>
            <a:r>
              <a:rPr lang="en-US" altLang="ru-RU" sz="2400" dirty="0"/>
              <a:t>20</a:t>
            </a:r>
            <a:r>
              <a:rPr lang="ru-RU" altLang="ru-RU" sz="2400" dirty="0"/>
              <a:t> года </a:t>
            </a:r>
            <a:r>
              <a:rPr lang="ru-RU" altLang="ru-RU" sz="2400" dirty="0" smtClean="0"/>
              <a:t>Центров </a:t>
            </a:r>
            <a:r>
              <a:rPr lang="ru-RU" altLang="ru-RU" sz="2400" dirty="0"/>
              <a:t>образования цифрового и гуманитарного профилей «Точка роста» в (название региона</a:t>
            </a:r>
            <a:r>
              <a:rPr lang="ru-RU" altLang="ru-RU" sz="2400" dirty="0" smtClean="0"/>
              <a:t>)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3339344"/>
              </p:ext>
            </p:extLst>
          </p:nvPr>
        </p:nvGraphicFramePr>
        <p:xfrm>
          <a:off x="818573" y="2468268"/>
          <a:ext cx="9379132" cy="1512896"/>
        </p:xfrm>
        <a:graphic>
          <a:graphicData uri="http://schemas.openxmlformats.org/drawingml/2006/table">
            <a:tbl>
              <a:tblPr bandRow="1">
                <a:tableStyleId>{2D5ABB26-0587-4C30-8999-92F81FD0307C}</a:tableStyleId>
              </a:tblPr>
              <a:tblGrid>
                <a:gridCol w="602774">
                  <a:extLst>
                    <a:ext uri="{9D8B030D-6E8A-4147-A177-3AD203B41FA5}">
                      <a16:colId xmlns:a16="http://schemas.microsoft.com/office/drawing/2014/main" val="2095247901"/>
                    </a:ext>
                  </a:extLst>
                </a:gridCol>
                <a:gridCol w="2777326">
                  <a:extLst>
                    <a:ext uri="{9D8B030D-6E8A-4147-A177-3AD203B41FA5}">
                      <a16:colId xmlns:a16="http://schemas.microsoft.com/office/drawing/2014/main" val="664082918"/>
                    </a:ext>
                  </a:extLst>
                </a:gridCol>
                <a:gridCol w="1526226">
                  <a:extLst>
                    <a:ext uri="{9D8B030D-6E8A-4147-A177-3AD203B41FA5}">
                      <a16:colId xmlns:a16="http://schemas.microsoft.com/office/drawing/2014/main" val="3968287408"/>
                    </a:ext>
                  </a:extLst>
                </a:gridCol>
                <a:gridCol w="2842099">
                  <a:extLst>
                    <a:ext uri="{9D8B030D-6E8A-4147-A177-3AD203B41FA5}">
                      <a16:colId xmlns:a16="http://schemas.microsoft.com/office/drawing/2014/main" val="3774818942"/>
                    </a:ext>
                  </a:extLst>
                </a:gridCol>
                <a:gridCol w="1630707">
                  <a:extLst>
                    <a:ext uri="{9D8B030D-6E8A-4147-A177-3AD203B41FA5}">
                      <a16:colId xmlns:a16="http://schemas.microsoft.com/office/drawing/2014/main" val="3881029983"/>
                    </a:ext>
                  </a:extLst>
                </a:gridCol>
              </a:tblGrid>
              <a:tr h="11166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4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4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мероприятия (-й)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4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sz="14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исполнения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Ссылки 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публикации официальных сайтов, интернет ресурсах (в том числе публикации в социальных сетях), печатных изданиях  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4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Ссылка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телевизионные сюжеты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0185053"/>
                  </a:ext>
                </a:extLst>
              </a:tr>
              <a:tr h="3703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36764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7998191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Заголовок 1"/>
          <p:cNvSpPr txBox="1">
            <a:spLocks noGrp="1"/>
          </p:cNvSpPr>
          <p:nvPr>
            <p:ph type="title"/>
          </p:nvPr>
        </p:nvSpPr>
        <p:spPr>
          <a:xfrm>
            <a:off x="1106724" y="372472"/>
            <a:ext cx="9603417" cy="81301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ru-RU" sz="3200" dirty="0" smtClean="0"/>
              <a:t>Сценарный план Марафона</a:t>
            </a:r>
            <a:endParaRPr sz="320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7C7B45AA-32BE-4D59-B0E6-073599A73A0C}"/>
              </a:ext>
            </a:extLst>
          </p:cNvPr>
          <p:cNvSpPr txBox="1">
            <a:spLocks/>
          </p:cNvSpPr>
          <p:nvPr/>
        </p:nvSpPr>
        <p:spPr>
          <a:xfrm>
            <a:off x="2534210" y="1773769"/>
            <a:ext cx="7489020" cy="13517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t" anchorCtr="0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>
              <a:lnSpc>
                <a:spcPct val="110000"/>
              </a:lnSpc>
            </a:pPr>
            <a:r>
              <a:rPr lang="ru-RU" sz="1400" dirty="0"/>
              <a:t>Открытие Центра «Точка Роста» в Кургане С.С. Кравцовым</a:t>
            </a:r>
            <a:r>
              <a:rPr lang="ru-RU" sz="1400" b="0" dirty="0"/>
              <a:t>: </a:t>
            </a:r>
            <a:r>
              <a:rPr lang="ru-RU" sz="1400" dirty="0"/>
              <a:t>телемост с губернаторами из </a:t>
            </a:r>
            <a:r>
              <a:rPr lang="en-US" sz="1400" dirty="0"/>
              <a:t>7</a:t>
            </a:r>
            <a:r>
              <a:rPr lang="ru-RU" sz="1400" dirty="0"/>
              <a:t> субъектов РФ (ключевые для данного мероприятия). </a:t>
            </a:r>
            <a:r>
              <a:rPr lang="ru-RU" sz="1200" b="0" dirty="0"/>
              <a:t>Министр приветствует губернаторов. Губернаторы рассказывают о результатах реализации национального проекта «Образование» в регионе, в том числе о создании образовательных возможностей в сельской местности и малых городах. </a:t>
            </a:r>
            <a:endParaRPr lang="ru-RU" sz="1400" b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45CCC2-676E-426E-8BA8-53D9D5A3AE50}"/>
              </a:ext>
            </a:extLst>
          </p:cNvPr>
          <p:cNvSpPr txBox="1">
            <a:spLocks/>
          </p:cNvSpPr>
          <p:nvPr/>
        </p:nvSpPr>
        <p:spPr>
          <a:xfrm>
            <a:off x="1106724" y="1070243"/>
            <a:ext cx="4056644" cy="3922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t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ru-RU" sz="1400" dirty="0">
                <a:solidFill>
                  <a:srgbClr val="FF0000"/>
                </a:solidFill>
              </a:rPr>
              <a:t>29 сентября 2020 г.</a:t>
            </a:r>
            <a:endParaRPr lang="ru-RU" sz="1000" dirty="0">
              <a:solidFill>
                <a:srgbClr val="FF0000"/>
              </a:solidFill>
            </a:endParaRP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05F7E723-1AF5-455B-A1F8-D71C0C0A4864}"/>
              </a:ext>
            </a:extLst>
          </p:cNvPr>
          <p:cNvSpPr txBox="1">
            <a:spLocks/>
          </p:cNvSpPr>
          <p:nvPr/>
        </p:nvSpPr>
        <p:spPr>
          <a:xfrm>
            <a:off x="1106724" y="2155689"/>
            <a:ext cx="1173179" cy="3922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t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ru-RU" sz="2400" b="0" dirty="0">
                <a:solidFill>
                  <a:srgbClr val="FF0000"/>
                </a:solidFill>
              </a:rPr>
              <a:t>Блок 1</a:t>
            </a:r>
            <a:endParaRPr lang="ru-RU" sz="1400" b="0" dirty="0">
              <a:solidFill>
                <a:srgbClr val="FF0000"/>
              </a:solidFill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C3901079-EF05-4AB4-989C-C5A0C02F7EAD}"/>
              </a:ext>
            </a:extLst>
          </p:cNvPr>
          <p:cNvCxnSpPr>
            <a:cxnSpLocks/>
          </p:cNvCxnSpPr>
          <p:nvPr/>
        </p:nvCxnSpPr>
        <p:spPr>
          <a:xfrm flipV="1">
            <a:off x="2292089" y="1773770"/>
            <a:ext cx="0" cy="1113908"/>
          </a:xfrm>
          <a:prstGeom prst="line">
            <a:avLst/>
          </a:prstGeom>
          <a:noFill/>
          <a:ln w="57150" cap="flat">
            <a:solidFill>
              <a:srgbClr val="FF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3" name="Заголовок 1">
            <a:extLst>
              <a:ext uri="{FF2B5EF4-FFF2-40B4-BE49-F238E27FC236}">
                <a16:creationId xmlns:a16="http://schemas.microsoft.com/office/drawing/2014/main" id="{DD0DA4F4-0C87-4EBB-A922-5B0C6E3A391D}"/>
              </a:ext>
            </a:extLst>
          </p:cNvPr>
          <p:cNvSpPr txBox="1">
            <a:spLocks/>
          </p:cNvSpPr>
          <p:nvPr/>
        </p:nvSpPr>
        <p:spPr>
          <a:xfrm>
            <a:off x="2534210" y="3125517"/>
            <a:ext cx="7710466" cy="12092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t" anchorCtr="0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>
              <a:lnSpc>
                <a:spcPct val="110000"/>
              </a:lnSpc>
            </a:pPr>
            <a:r>
              <a:rPr lang="ru-RU" sz="1400" dirty="0"/>
              <a:t>Общение ведущего с участниками телемоста: педагогами, детьми, родителями. </a:t>
            </a:r>
            <a:r>
              <a:rPr lang="ru-RU" sz="1400" b="0" dirty="0"/>
              <a:t>Акцент на новых возможностях, которые появились у учеников, у педагогов в сельской местности и малых городах (в том числе занятия с использованием современного оборудования). Демонстрация самых интересных результатов деятельности (кейсов) Центров «Точка Роста», открывшихся в 2019 г. </a:t>
            </a:r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08F0412D-ED32-4DB7-A06F-D7C16B750A32}"/>
              </a:ext>
            </a:extLst>
          </p:cNvPr>
          <p:cNvSpPr txBox="1">
            <a:spLocks/>
          </p:cNvSpPr>
          <p:nvPr/>
        </p:nvSpPr>
        <p:spPr>
          <a:xfrm>
            <a:off x="1106724" y="4360612"/>
            <a:ext cx="1173179" cy="3922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t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ru-RU" sz="2400" b="0" dirty="0">
                <a:solidFill>
                  <a:srgbClr val="FF0000"/>
                </a:solidFill>
              </a:rPr>
              <a:t>Блок 2</a:t>
            </a:r>
            <a:endParaRPr lang="ru-RU" sz="1400" b="0" dirty="0">
              <a:solidFill>
                <a:srgbClr val="FF0000"/>
              </a:solidFill>
            </a:endParaRP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A3A34EC8-D76B-4E30-94AD-7AB787DF0109}"/>
              </a:ext>
            </a:extLst>
          </p:cNvPr>
          <p:cNvCxnSpPr>
            <a:cxnSpLocks/>
          </p:cNvCxnSpPr>
          <p:nvPr/>
        </p:nvCxnSpPr>
        <p:spPr>
          <a:xfrm flipV="1">
            <a:off x="2292089" y="3220815"/>
            <a:ext cx="0" cy="2843835"/>
          </a:xfrm>
          <a:prstGeom prst="line">
            <a:avLst/>
          </a:prstGeom>
          <a:noFill/>
          <a:ln w="57150" cap="flat">
            <a:solidFill>
              <a:srgbClr val="FF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8" name="Заголовок 1">
            <a:extLst>
              <a:ext uri="{FF2B5EF4-FFF2-40B4-BE49-F238E27FC236}">
                <a16:creationId xmlns:a16="http://schemas.microsoft.com/office/drawing/2014/main" id="{28CFAC93-B36D-4970-8D08-D0D44BB3488C}"/>
              </a:ext>
            </a:extLst>
          </p:cNvPr>
          <p:cNvSpPr txBox="1">
            <a:spLocks/>
          </p:cNvSpPr>
          <p:nvPr/>
        </p:nvSpPr>
        <p:spPr>
          <a:xfrm>
            <a:off x="2534210" y="4688043"/>
            <a:ext cx="7582801" cy="15193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t" anchorCtr="0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>
              <a:lnSpc>
                <a:spcPct val="110000"/>
              </a:lnSpc>
            </a:pPr>
            <a:r>
              <a:rPr lang="ru-RU" sz="1400" dirty="0"/>
              <a:t>Общая активность для всех центров ТР – онлайн-урок </a:t>
            </a:r>
            <a:r>
              <a:rPr lang="ru-RU" sz="1400" b="0" dirty="0"/>
              <a:t>с удаленным вовлечением всех </a:t>
            </a:r>
            <a:r>
              <a:rPr lang="ru-RU" sz="1400" b="0" dirty="0" smtClean="0"/>
              <a:t>открывающихся </a:t>
            </a:r>
            <a:r>
              <a:rPr lang="ru-RU" sz="1400" b="0" dirty="0"/>
              <a:t>в 2020 г</a:t>
            </a:r>
            <a:r>
              <a:rPr lang="ru-RU" sz="1400" b="0" dirty="0" smtClean="0"/>
              <a:t>. </a:t>
            </a:r>
            <a:r>
              <a:rPr lang="ru-RU" sz="1400" b="0" dirty="0"/>
              <a:t>(2951). </a:t>
            </a:r>
          </a:p>
          <a:p>
            <a:pPr hangingPunct="1">
              <a:lnSpc>
                <a:spcPct val="110000"/>
              </a:lnSpc>
            </a:pPr>
            <a:r>
              <a:rPr lang="ru-RU" sz="1200" b="0" dirty="0" smtClean="0"/>
              <a:t>Педагоги  Центров </a:t>
            </a:r>
            <a:r>
              <a:rPr lang="ru-RU" sz="1200" b="0" dirty="0"/>
              <a:t>«Точка </a:t>
            </a:r>
            <a:r>
              <a:rPr lang="ru-RU" sz="1200" b="0" dirty="0" smtClean="0"/>
              <a:t>роста - 2019» </a:t>
            </a:r>
            <a:r>
              <a:rPr lang="ru-RU" sz="1200" b="0" dirty="0" err="1" smtClean="0"/>
              <a:t>проводут</a:t>
            </a:r>
            <a:r>
              <a:rPr lang="ru-RU" sz="1200" b="0" dirty="0" smtClean="0"/>
              <a:t> </a:t>
            </a:r>
            <a:r>
              <a:rPr lang="ru-RU" sz="1200" b="0" dirty="0"/>
              <a:t>онлайн-урок </a:t>
            </a:r>
            <a:r>
              <a:rPr lang="ru-RU" sz="1200" b="0" dirty="0" smtClean="0"/>
              <a:t>технологи, информатики и ОБЖ и дадут </a:t>
            </a:r>
            <a:r>
              <a:rPr lang="ru-RU" sz="1200" b="0" dirty="0"/>
              <a:t>задание всем участникам. Участники </a:t>
            </a:r>
            <a:r>
              <a:rPr lang="ru-RU" sz="1200" b="0" dirty="0" smtClean="0"/>
              <a:t>поделятся </a:t>
            </a:r>
            <a:r>
              <a:rPr lang="ru-RU" sz="1200" b="0" dirty="0"/>
              <a:t>результатом выполнения в социальных сетях в течение установленного периода. Лучшие материалы </a:t>
            </a:r>
            <a:r>
              <a:rPr lang="ru-RU" sz="1200" b="0" dirty="0" smtClean="0"/>
              <a:t>будут загружены </a:t>
            </a:r>
            <a:r>
              <a:rPr lang="ru-RU" sz="1200" b="0" dirty="0"/>
              <a:t>на посадочную страницу, победители </a:t>
            </a:r>
            <a:r>
              <a:rPr lang="ru-RU" sz="1200" b="0" dirty="0" smtClean="0"/>
              <a:t>получат </a:t>
            </a:r>
            <a:r>
              <a:rPr lang="ru-RU" sz="1200" b="0" dirty="0"/>
              <a:t>призы. </a:t>
            </a:r>
          </a:p>
        </p:txBody>
      </p:sp>
      <p:sp>
        <p:nvSpPr>
          <p:cNvPr id="34" name="TextBox 7">
            <a:extLst>
              <a:ext uri="{FF2B5EF4-FFF2-40B4-BE49-F238E27FC236}">
                <a16:creationId xmlns:a16="http://schemas.microsoft.com/office/drawing/2014/main" id="{1ED6F70B-DB8E-4714-8096-723DE4042DD1}"/>
              </a:ext>
            </a:extLst>
          </p:cNvPr>
          <p:cNvSpPr txBox="1">
            <a:spLocks/>
          </p:cNvSpPr>
          <p:nvPr/>
        </p:nvSpPr>
        <p:spPr>
          <a:xfrm>
            <a:off x="11866381" y="6362700"/>
            <a:ext cx="224018" cy="358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fld id="{86CB4B4D-7CA3-9044-876B-883B54F8677D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2F6A345-537A-4450-B56E-CE0EDA1589B6}"/>
              </a:ext>
            </a:extLst>
          </p:cNvPr>
          <p:cNvSpPr/>
          <p:nvPr/>
        </p:nvSpPr>
        <p:spPr>
          <a:xfrm>
            <a:off x="10244676" y="3235210"/>
            <a:ext cx="188741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Демонстрация новых возможностей, открывающихся </a:t>
            </a:r>
            <a:r>
              <a:rPr lang="ru-RU" sz="1400" dirty="0" smtClean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Центров </a:t>
            </a:r>
            <a:r>
              <a:rPr lang="ru-RU" sz="140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/>
            </a:r>
            <a:br>
              <a:rPr lang="ru-RU" sz="140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</a:br>
            <a:r>
              <a:rPr lang="ru-RU" sz="140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«Точка роста» </a:t>
            </a:r>
            <a:br>
              <a:rPr lang="ru-RU" sz="140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</a:br>
            <a:r>
              <a:rPr lang="ru-RU" sz="140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для школьный программы</a:t>
            </a: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04641A96-7957-4A6F-9116-10FD8438CB79}"/>
              </a:ext>
            </a:extLst>
          </p:cNvPr>
          <p:cNvCxnSpPr>
            <a:cxnSpLocks/>
          </p:cNvCxnSpPr>
          <p:nvPr/>
        </p:nvCxnSpPr>
        <p:spPr>
          <a:xfrm flipV="1">
            <a:off x="10117011" y="1883097"/>
            <a:ext cx="0" cy="4181553"/>
          </a:xfrm>
          <a:prstGeom prst="line">
            <a:avLst/>
          </a:prstGeom>
          <a:noFill/>
          <a:ln w="19050" cap="flat">
            <a:solidFill>
              <a:srgbClr val="FF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6FBD4143-90EF-4415-A1E9-6DBAC30E9076}"/>
              </a:ext>
            </a:extLst>
          </p:cNvPr>
          <p:cNvSpPr txBox="1">
            <a:spLocks/>
          </p:cNvSpPr>
          <p:nvPr/>
        </p:nvSpPr>
        <p:spPr>
          <a:xfrm>
            <a:off x="2569849" y="4360612"/>
            <a:ext cx="478152" cy="3922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t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ru-RU" sz="2400" b="0" dirty="0">
                <a:solidFill>
                  <a:srgbClr val="FF0000"/>
                </a:solidFill>
              </a:rPr>
              <a:t>+</a:t>
            </a:r>
            <a:endParaRPr lang="ru-RU" sz="1400" b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959194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866381" y="6362700"/>
            <a:ext cx="224018" cy="35813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3</a:t>
            </a:fld>
            <a:endParaRPr/>
          </a:p>
        </p:txBody>
      </p:sp>
      <p:sp>
        <p:nvSpPr>
          <p:cNvPr id="64" name="Заголовок 1"/>
          <p:cNvSpPr txBox="1">
            <a:spLocks noGrp="1"/>
          </p:cNvSpPr>
          <p:nvPr>
            <p:ph type="title"/>
          </p:nvPr>
        </p:nvSpPr>
        <p:spPr>
          <a:xfrm>
            <a:off x="1106725" y="372472"/>
            <a:ext cx="8380176" cy="81301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ru-RU" sz="3200" dirty="0"/>
              <a:t>Площадки для трансляции</a:t>
            </a:r>
            <a:endParaRPr sz="3200" dirty="0"/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32A80751-4620-40A5-8C36-BD24E012E753}"/>
              </a:ext>
            </a:extLst>
          </p:cNvPr>
          <p:cNvSpPr txBox="1">
            <a:spLocks/>
          </p:cNvSpPr>
          <p:nvPr/>
        </p:nvSpPr>
        <p:spPr>
          <a:xfrm>
            <a:off x="1106723" y="2063544"/>
            <a:ext cx="4190090" cy="17464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t" anchorCtr="0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>
              <a:lnSpc>
                <a:spcPct val="110000"/>
              </a:lnSpc>
            </a:pPr>
            <a:r>
              <a:rPr lang="ru-RU" sz="1400" b="0" dirty="0"/>
              <a:t>Трансляция марафона будет </a:t>
            </a:r>
            <a:r>
              <a:rPr lang="ru-RU" sz="1400" b="0" dirty="0" smtClean="0"/>
              <a:t>осуществляться </a:t>
            </a:r>
            <a:r>
              <a:rPr lang="ru-RU" sz="1400" b="0" dirty="0"/>
              <a:t>на сайте </a:t>
            </a:r>
            <a:r>
              <a:rPr lang="ru-RU" sz="1400" b="0" dirty="0" smtClean="0"/>
              <a:t>Фонда новых форм развития образования </a:t>
            </a:r>
          </a:p>
          <a:p>
            <a:pPr hangingPunct="1">
              <a:lnSpc>
                <a:spcPct val="110000"/>
              </a:lnSpc>
            </a:pPr>
            <a:endParaRPr lang="ru-RU" sz="1400" b="0" dirty="0"/>
          </a:p>
          <a:p>
            <a:pPr hangingPunct="1">
              <a:lnSpc>
                <a:spcPct val="110000"/>
              </a:lnSpc>
            </a:pPr>
            <a:r>
              <a:rPr lang="ru-RU" sz="1400" b="0" dirty="0"/>
              <a:t>Ретрансляции на </a:t>
            </a:r>
            <a:r>
              <a:rPr lang="ru-RU" sz="1400" dirty="0"/>
              <a:t>площадке Министерства просвещения, </a:t>
            </a:r>
            <a:r>
              <a:rPr lang="ru-RU" sz="1400" b="0" dirty="0"/>
              <a:t/>
            </a:r>
            <a:br>
              <a:rPr lang="ru-RU" sz="1400" b="0" dirty="0"/>
            </a:br>
            <a:r>
              <a:rPr lang="ru-RU" sz="1400" b="0" dirty="0"/>
              <a:t>в </a:t>
            </a:r>
            <a:r>
              <a:rPr lang="ru-RU" sz="1400" b="0" dirty="0" err="1"/>
              <a:t>Вконтакте</a:t>
            </a:r>
            <a:r>
              <a:rPr lang="ru-RU" sz="1400" b="0" dirty="0"/>
              <a:t> и </a:t>
            </a:r>
            <a:r>
              <a:rPr lang="ru-RU" sz="1400" b="0" dirty="0" err="1"/>
              <a:t>Вконтакте</a:t>
            </a:r>
            <a:r>
              <a:rPr lang="ru-RU" sz="1400" b="0" dirty="0"/>
              <a:t> Центров </a:t>
            </a:r>
            <a:br>
              <a:rPr lang="ru-RU" sz="1400" b="0" dirty="0"/>
            </a:br>
            <a:r>
              <a:rPr lang="ru-RU" sz="1400" b="0" dirty="0"/>
              <a:t>«Точка роста»</a:t>
            </a:r>
          </a:p>
        </p:txBody>
      </p:sp>
      <p:pic>
        <p:nvPicPr>
          <p:cNvPr id="3" name="Рисунок 2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AAAE0859-560D-4593-8B00-16B34D43A4A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969"/>
          <a:stretch/>
        </p:blipFill>
        <p:spPr>
          <a:xfrm>
            <a:off x="5296813" y="1354666"/>
            <a:ext cx="6203609" cy="5130862"/>
          </a:xfrm>
          <a:prstGeom prst="rect">
            <a:avLst/>
          </a:prstGeom>
        </p:spPr>
      </p:pic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F41A4BD3-E357-40F1-84B8-6D7F749EC46C}"/>
              </a:ext>
            </a:extLst>
          </p:cNvPr>
          <p:cNvCxnSpPr>
            <a:cxnSpLocks/>
          </p:cNvCxnSpPr>
          <p:nvPr/>
        </p:nvCxnSpPr>
        <p:spPr>
          <a:xfrm flipH="1">
            <a:off x="3771900" y="3127273"/>
            <a:ext cx="1369659" cy="0"/>
          </a:xfrm>
          <a:prstGeom prst="line">
            <a:avLst/>
          </a:prstGeom>
          <a:noFill/>
          <a:ln w="19050" cap="flat">
            <a:solidFill>
              <a:srgbClr val="FF0000"/>
            </a:solidFill>
            <a:prstDash val="sysDash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300035029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Трансляция Марафона открытий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04900" y="2081426"/>
            <a:ext cx="930448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сообществе Центров «Точка роста» в социальной сети «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Вконтакте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vk.com/tochkarosta_official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сообществе Министерства просвещения РФ в социальной сети «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Вконтакте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vk.com/minprosvet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официальном канале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YouTube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Фонда новых форм развития образования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clck.ru/QsmAX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официальном канале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YouTube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Министерства просвещения РФ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www.youtube.com/user/minobrnauki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сайте Фонда новых форм развития образования на странице Марафона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https://fnfro.ru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/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ссылка на страницу мероприятия будет в последующих анонсах)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04900" y="1442040"/>
            <a:ext cx="6157455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прямом эфире трансляцию можно будет посмотреть:</a:t>
            </a:r>
          </a:p>
        </p:txBody>
      </p:sp>
    </p:spTree>
    <p:extLst>
      <p:ext uri="{BB962C8B-B14F-4D97-AF65-F5344CB8AC3E}">
        <p14:creationId xmlns:p14="http://schemas.microsoft.com/office/powerpoint/2010/main" val="99264744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866381" y="6362700"/>
            <a:ext cx="224018" cy="358137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5</a:t>
            </a:fld>
            <a:endParaRPr/>
          </a:p>
        </p:txBody>
      </p:sp>
      <p:sp>
        <p:nvSpPr>
          <p:cNvPr id="64" name="Заголовок 1"/>
          <p:cNvSpPr txBox="1">
            <a:spLocks noGrp="1"/>
          </p:cNvSpPr>
          <p:nvPr>
            <p:ph type="title"/>
          </p:nvPr>
        </p:nvSpPr>
        <p:spPr>
          <a:xfrm>
            <a:off x="1106724" y="372472"/>
            <a:ext cx="9603417" cy="81301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ru-RU" sz="3200" dirty="0" smtClean="0"/>
              <a:t> Субъекты - участники телемоста</a:t>
            </a:r>
            <a:endParaRPr sz="3200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2D25CA5E-5ABF-4C6C-BE4A-8B41A987E6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9561668"/>
              </p:ext>
            </p:extLst>
          </p:nvPr>
        </p:nvGraphicFramePr>
        <p:xfrm>
          <a:off x="1236031" y="1518792"/>
          <a:ext cx="7991096" cy="427124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696229">
                  <a:extLst>
                    <a:ext uri="{9D8B030D-6E8A-4147-A177-3AD203B41FA5}">
                      <a16:colId xmlns:a16="http://schemas.microsoft.com/office/drawing/2014/main" val="3723438155"/>
                    </a:ext>
                  </a:extLst>
                </a:gridCol>
                <a:gridCol w="3127305">
                  <a:extLst>
                    <a:ext uri="{9D8B030D-6E8A-4147-A177-3AD203B41FA5}">
                      <a16:colId xmlns:a16="http://schemas.microsoft.com/office/drawing/2014/main" val="1079171480"/>
                    </a:ext>
                  </a:extLst>
                </a:gridCol>
                <a:gridCol w="4167562">
                  <a:extLst>
                    <a:ext uri="{9D8B030D-6E8A-4147-A177-3AD203B41FA5}">
                      <a16:colId xmlns:a16="http://schemas.microsoft.com/office/drawing/2014/main" val="1757767456"/>
                    </a:ext>
                  </a:extLst>
                </a:gridCol>
              </a:tblGrid>
              <a:tr h="540947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6000"/>
                        </a:lnSpc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E4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6000"/>
                        </a:lnSpc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Федеральный округ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E48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06000"/>
                        </a:lnSpc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Участники 2020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E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9083095"/>
                  </a:ext>
                </a:extLst>
              </a:tr>
              <a:tr h="414478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6000"/>
                        </a:lnSpc>
                        <a:buFont typeface="+mj-lt"/>
                        <a:buNone/>
                      </a:pPr>
                      <a:r>
                        <a:rPr lang="en-US" sz="1600" dirty="0">
                          <a:solidFill>
                            <a:srgbClr val="333E4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600" dirty="0">
                          <a:solidFill>
                            <a:srgbClr val="333E4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solidFill>
                          <a:srgbClr val="333E4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latinLnBrk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600" b="0" i="0" u="none" strike="noStrike" cap="none" spc="0" baseline="0" dirty="0">
                          <a:ln>
                            <a:noFill/>
                          </a:ln>
                          <a:solidFill>
                            <a:srgbClr val="333E48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Calibri"/>
                        </a:rPr>
                        <a:t>Уральский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457200" marR="0" indent="0" algn="l" defTabSz="914400" rtl="0" latinLnBrk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600" b="1" i="0" u="none" strike="noStrike" cap="none" spc="0" baseline="0" dirty="0">
                          <a:ln>
                            <a:noFill/>
                          </a:ln>
                          <a:solidFill>
                            <a:srgbClr val="333E48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Calibri"/>
                        </a:rPr>
                        <a:t>Курган (главная площадка</a:t>
                      </a:r>
                      <a:r>
                        <a:rPr lang="ru-RU" sz="16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333E48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Calibri"/>
                        </a:rPr>
                        <a:t>)</a:t>
                      </a:r>
                      <a:endParaRPr lang="ru-RU" sz="1600" b="1" i="0" u="none" strike="noStrike" cap="none" spc="0" baseline="0" dirty="0">
                        <a:ln>
                          <a:noFill/>
                        </a:ln>
                        <a:solidFill>
                          <a:srgbClr val="333E48"/>
                        </a:solidFill>
                        <a:effectLst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86964714"/>
                  </a:ext>
                </a:extLst>
              </a:tr>
              <a:tr h="414478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6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US" sz="1600" dirty="0">
                          <a:solidFill>
                            <a:srgbClr val="333E4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600" dirty="0">
                          <a:solidFill>
                            <a:srgbClr val="333E4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solidFill>
                          <a:srgbClr val="333E4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2700" algn="l">
                        <a:lnSpc>
                          <a:spcPct val="106000"/>
                        </a:lnSpc>
                      </a:pPr>
                      <a:r>
                        <a:rPr lang="ru-RU" sz="1600" dirty="0" smtClean="0">
                          <a:solidFill>
                            <a:srgbClr val="333E4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Дальневосточный </a:t>
                      </a:r>
                      <a:endParaRPr lang="ru-RU" sz="1100" dirty="0">
                        <a:solidFill>
                          <a:srgbClr val="333E4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 smtClean="0">
                          <a:solidFill>
                            <a:srgbClr val="333E4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Республика Саха </a:t>
                      </a:r>
                      <a:endParaRPr lang="ru-RU" sz="1100" b="1" dirty="0">
                        <a:solidFill>
                          <a:srgbClr val="333E4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390600"/>
                  </a:ext>
                </a:extLst>
              </a:tr>
              <a:tr h="414478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6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US" sz="1600" dirty="0">
                          <a:solidFill>
                            <a:srgbClr val="333E4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600" dirty="0">
                          <a:solidFill>
                            <a:srgbClr val="333E4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solidFill>
                          <a:srgbClr val="333E4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12700" algn="l" defTabSz="9144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333E48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Calibri"/>
                        </a:rPr>
                        <a:t>Сибирский 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457200" marR="0" indent="0" algn="l" defTabSz="914400" rtl="0" latinLnBrk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600" b="1" i="0" u="none" strike="noStrike" cap="none" spc="0" baseline="0" smtClean="0">
                          <a:ln>
                            <a:noFill/>
                          </a:ln>
                          <a:solidFill>
                            <a:srgbClr val="333E48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Calibri"/>
                        </a:rPr>
                        <a:t>Кемеровская область</a:t>
                      </a:r>
                      <a:endParaRPr lang="ru-RU" sz="1600" b="1" i="0" u="none" strike="noStrike" cap="none" spc="0" baseline="0" dirty="0">
                        <a:ln>
                          <a:noFill/>
                        </a:ln>
                        <a:solidFill>
                          <a:srgbClr val="333E48"/>
                        </a:solidFill>
                        <a:effectLst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16140450"/>
                  </a:ext>
                </a:extLst>
              </a:tr>
              <a:tr h="414478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6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US" sz="1600" dirty="0">
                          <a:solidFill>
                            <a:srgbClr val="333E4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ru-RU" sz="1600" dirty="0">
                          <a:solidFill>
                            <a:srgbClr val="333E4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solidFill>
                          <a:srgbClr val="333E4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rgbClr val="333E4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Приволжский </a:t>
                      </a:r>
                      <a:endParaRPr lang="ru-RU" sz="1100" dirty="0">
                        <a:solidFill>
                          <a:srgbClr val="333E4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rgbClr val="333E4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Нижегородская область</a:t>
                      </a:r>
                      <a:endParaRPr lang="ru-RU" sz="1100" b="1" dirty="0">
                        <a:solidFill>
                          <a:srgbClr val="333E4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9009245"/>
                  </a:ext>
                </a:extLst>
              </a:tr>
              <a:tr h="414478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6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US" sz="1600" dirty="0">
                          <a:solidFill>
                            <a:srgbClr val="333E4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ru-RU" sz="1600" dirty="0">
                          <a:solidFill>
                            <a:srgbClr val="333E4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solidFill>
                          <a:srgbClr val="333E4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rgbClr val="333E4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Северо-Кавказский </a:t>
                      </a:r>
                      <a:endParaRPr lang="ru-RU" sz="1100" dirty="0">
                        <a:solidFill>
                          <a:srgbClr val="333E4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rgbClr val="333E4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Республика  Дагестан</a:t>
                      </a:r>
                      <a:endParaRPr lang="ru-RU" sz="1100" b="1" dirty="0">
                        <a:solidFill>
                          <a:srgbClr val="333E4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30333574"/>
                  </a:ext>
                </a:extLst>
              </a:tr>
              <a:tr h="414478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6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US" sz="1600" dirty="0">
                          <a:solidFill>
                            <a:srgbClr val="333E4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lang="ru-RU" sz="1600" dirty="0">
                          <a:solidFill>
                            <a:srgbClr val="333E4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solidFill>
                          <a:srgbClr val="333E4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rgbClr val="333E4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Южный </a:t>
                      </a:r>
                      <a:endParaRPr lang="ru-RU" sz="1100" dirty="0">
                        <a:solidFill>
                          <a:srgbClr val="333E4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rgbClr val="333E4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Краснодарский край</a:t>
                      </a:r>
                      <a:endParaRPr lang="ru-RU" sz="1100" b="1" dirty="0">
                        <a:solidFill>
                          <a:srgbClr val="333E4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7229879"/>
                  </a:ext>
                </a:extLst>
              </a:tr>
              <a:tr h="414478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6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US" sz="1600" dirty="0">
                          <a:solidFill>
                            <a:srgbClr val="333E4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ru-RU" sz="1600" dirty="0">
                          <a:solidFill>
                            <a:srgbClr val="333E4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solidFill>
                          <a:srgbClr val="333E4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rgbClr val="333E4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Центральный </a:t>
                      </a:r>
                      <a:endParaRPr lang="ru-RU" sz="1100" dirty="0">
                        <a:solidFill>
                          <a:srgbClr val="333E4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rgbClr val="333E4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Липецкая область </a:t>
                      </a:r>
                      <a:endParaRPr lang="ru-RU" sz="1100" b="1" dirty="0">
                        <a:solidFill>
                          <a:srgbClr val="333E4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1167886"/>
                  </a:ext>
                </a:extLst>
              </a:tr>
              <a:tr h="414478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6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ru-RU" sz="1600" b="0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333E48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Calibri"/>
                        </a:rPr>
                        <a:t>8</a:t>
                      </a:r>
                      <a:endParaRPr lang="ru-RU" sz="1600" b="0" i="0" u="none" strike="noStrike" cap="none" spc="0" baseline="0" dirty="0">
                        <a:ln>
                          <a:noFill/>
                        </a:ln>
                        <a:solidFill>
                          <a:srgbClr val="333E48"/>
                        </a:solidFill>
                        <a:effectLst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latinLnBrk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600" b="0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333E48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Calibri"/>
                        </a:rPr>
                        <a:t>Центральный </a:t>
                      </a:r>
                      <a:endParaRPr lang="ru-RU" sz="1600" b="0" i="0" u="none" strike="noStrike" cap="none" spc="0" baseline="0" dirty="0">
                        <a:ln>
                          <a:noFill/>
                        </a:ln>
                        <a:solidFill>
                          <a:srgbClr val="333E48"/>
                        </a:solidFill>
                        <a:effectLst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457200" marR="0" indent="0" algn="l" defTabSz="914400" rtl="0" latinLnBrk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6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333E48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Calibri"/>
                        </a:rPr>
                        <a:t>Владимирская область</a:t>
                      </a:r>
                      <a:endParaRPr lang="ru-RU" sz="1600" b="1" i="0" u="none" strike="noStrike" cap="none" spc="0" baseline="0" dirty="0">
                        <a:ln>
                          <a:noFill/>
                        </a:ln>
                        <a:solidFill>
                          <a:srgbClr val="333E48"/>
                        </a:solidFill>
                        <a:effectLst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74788365"/>
                  </a:ext>
                </a:extLst>
              </a:tr>
              <a:tr h="414478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6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solidFill>
                            <a:srgbClr val="333E4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r>
                        <a:rPr lang="ru-RU" sz="1600" dirty="0">
                          <a:solidFill>
                            <a:srgbClr val="333E4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solidFill>
                          <a:srgbClr val="333E4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rgbClr val="333E4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Северо-Западный </a:t>
                      </a:r>
                      <a:endParaRPr lang="ru-RU" sz="1100">
                        <a:solidFill>
                          <a:srgbClr val="333E4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rgbClr val="333E4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Вологодская область</a:t>
                      </a:r>
                      <a:endParaRPr lang="ru-RU" sz="1100" b="1" dirty="0">
                        <a:solidFill>
                          <a:srgbClr val="333E4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96393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340934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866381" y="6362700"/>
            <a:ext cx="224018" cy="358137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6</a:t>
            </a:fld>
            <a:endParaRPr/>
          </a:p>
        </p:txBody>
      </p:sp>
      <p:sp>
        <p:nvSpPr>
          <p:cNvPr id="64" name="Заголовок 1"/>
          <p:cNvSpPr txBox="1">
            <a:spLocks noGrp="1"/>
          </p:cNvSpPr>
          <p:nvPr>
            <p:ph type="title"/>
          </p:nvPr>
        </p:nvSpPr>
        <p:spPr>
          <a:xfrm>
            <a:off x="1106724" y="372472"/>
            <a:ext cx="9603417" cy="813013"/>
          </a:xfrm>
          <a:prstGeom prst="rect">
            <a:avLst/>
          </a:prstGeom>
        </p:spPr>
        <p:txBody>
          <a:bodyPr>
            <a:normAutofit fontScale="90000"/>
          </a:bodyPr>
          <a:lstStyle>
            <a:lvl1pPr>
              <a:defRPr sz="2800"/>
            </a:lvl1pPr>
          </a:lstStyle>
          <a:p>
            <a:r>
              <a:rPr lang="ru-RU" sz="3200" dirty="0" smtClean="0"/>
              <a:t>Субъекты </a:t>
            </a:r>
            <a:r>
              <a:rPr lang="ru-RU" sz="3200" dirty="0"/>
              <a:t>– организаторы онлайн </a:t>
            </a:r>
            <a:r>
              <a:rPr lang="ru-RU" sz="3200" dirty="0" smtClean="0"/>
              <a:t>уроков</a:t>
            </a:r>
            <a:br>
              <a:rPr lang="ru-RU" sz="3200" dirty="0" smtClean="0"/>
            </a:br>
            <a:r>
              <a:rPr lang="ru-RU" sz="3200" dirty="0" smtClean="0"/>
              <a:t> </a:t>
            </a:r>
            <a:r>
              <a:rPr lang="ru-RU" sz="3200" dirty="0"/>
              <a:t>в рамках телемоста</a:t>
            </a:r>
            <a:endParaRPr sz="3200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2D25CA5E-5ABF-4C6C-BE4A-8B41A987E6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6456383"/>
              </p:ext>
            </p:extLst>
          </p:nvPr>
        </p:nvGraphicFramePr>
        <p:xfrm>
          <a:off x="1180615" y="1564973"/>
          <a:ext cx="8443676" cy="4279566"/>
        </p:xfrm>
        <a:graphic>
          <a:graphicData uri="http://schemas.openxmlformats.org/drawingml/2006/table">
            <a:tbl>
              <a:tblPr firstRow="1" firstCol="1" bandRow="1">
                <a:tableStyleId>{793D81CF-94F2-401A-BA57-92F5A7B2D0C5}</a:tableStyleId>
              </a:tblPr>
              <a:tblGrid>
                <a:gridCol w="832912">
                  <a:extLst>
                    <a:ext uri="{9D8B030D-6E8A-4147-A177-3AD203B41FA5}">
                      <a16:colId xmlns:a16="http://schemas.microsoft.com/office/drawing/2014/main" val="3723438155"/>
                    </a:ext>
                  </a:extLst>
                </a:gridCol>
                <a:gridCol w="2955637">
                  <a:extLst>
                    <a:ext uri="{9D8B030D-6E8A-4147-A177-3AD203B41FA5}">
                      <a16:colId xmlns:a16="http://schemas.microsoft.com/office/drawing/2014/main" val="1079171480"/>
                    </a:ext>
                  </a:extLst>
                </a:gridCol>
                <a:gridCol w="4655127">
                  <a:extLst>
                    <a:ext uri="{9D8B030D-6E8A-4147-A177-3AD203B41FA5}">
                      <a16:colId xmlns:a16="http://schemas.microsoft.com/office/drawing/2014/main" val="1757767456"/>
                    </a:ext>
                  </a:extLst>
                </a:gridCol>
              </a:tblGrid>
              <a:tr h="670226">
                <a:tc>
                  <a:txBody>
                    <a:bodyPr/>
                    <a:lstStyle/>
                    <a:p>
                      <a:pPr marL="457200" marR="0" indent="0" algn="l" defTabSz="914400" rtl="0" latinLnBrk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6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sym typeface="Calibri"/>
                        </a:rPr>
                        <a:t>№</a:t>
                      </a:r>
                      <a:endParaRPr lang="ru-RU" sz="1600" b="1" i="0" u="none" strike="noStrike" cap="none" spc="0" baseline="0" dirty="0">
                        <a:ln>
                          <a:noFill/>
                        </a:ln>
                        <a:solidFill>
                          <a:srgbClr val="333E48"/>
                        </a:solidFill>
                        <a:effectLst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80" marR="68580" marT="0" marB="0" anchor="ctr">
                    <a:solidFill>
                      <a:srgbClr val="333E48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indent="0" algn="l" defTabSz="914400" rtl="0" latinLnBrk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6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sym typeface="Calibri"/>
                        </a:rPr>
                        <a:t>Федеральный округ</a:t>
                      </a:r>
                      <a:endParaRPr lang="ru-RU" sz="1600" b="1" i="0" u="none" strike="noStrike" cap="none" spc="0" baseline="0" dirty="0">
                        <a:ln>
                          <a:noFill/>
                        </a:ln>
                        <a:solidFill>
                          <a:srgbClr val="333E48"/>
                        </a:solidFill>
                        <a:effectLst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80" marR="68580" marT="0" marB="0" anchor="ctr">
                    <a:solidFill>
                      <a:srgbClr val="333E48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indent="0" algn="l" defTabSz="914400" rtl="0" latinLnBrk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600" u="none" strike="noStrike" cap="none" spc="0" baseline="0" dirty="0" smtClean="0">
                          <a:ln>
                            <a:noFill/>
                          </a:ln>
                          <a:effectLst/>
                          <a:uFillTx/>
                          <a:sym typeface="Calibri"/>
                        </a:rPr>
                        <a:t>Участники 2020</a:t>
                      </a:r>
                    </a:p>
                  </a:txBody>
                  <a:tcPr marL="68580" marR="68580" marT="0" marB="0" anchor="ctr">
                    <a:solidFill>
                      <a:srgbClr val="333E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9083095"/>
                  </a:ext>
                </a:extLst>
              </a:tr>
              <a:tr h="345641">
                <a:tc>
                  <a:txBody>
                    <a:bodyPr/>
                    <a:lstStyle/>
                    <a:p>
                      <a:pPr marL="457200" marR="0" lvl="0" indent="0" algn="l" defTabSz="914400" rtl="0" latinLnBrk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6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sym typeface="Calibri"/>
                        </a:rPr>
                        <a:t>1</a:t>
                      </a:r>
                      <a:r>
                        <a:rPr lang="ru-RU" sz="16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sym typeface="Calibri"/>
                        </a:rPr>
                        <a:t> </a:t>
                      </a:r>
                      <a:endParaRPr lang="ru-RU" sz="1600" b="1" i="0" u="none" strike="noStrike" cap="none" spc="0" baseline="0" dirty="0">
                        <a:ln>
                          <a:noFill/>
                        </a:ln>
                        <a:solidFill>
                          <a:srgbClr val="333E48"/>
                        </a:solidFill>
                        <a:effectLst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marR="0" indent="0" algn="l" defTabSz="914400" rtl="0" latinLnBrk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600" b="1" u="none" strike="noStrike" cap="none" spc="0" baseline="0" dirty="0" smtClean="0">
                          <a:ln>
                            <a:noFill/>
                          </a:ln>
                          <a:effectLst/>
                          <a:uFillTx/>
                          <a:sym typeface="Calibri"/>
                        </a:rPr>
                        <a:t>Самарская область</a:t>
                      </a:r>
                      <a:endParaRPr lang="ru-RU" sz="1600" b="1" i="0" u="none" strike="noStrike" cap="none" spc="0" baseline="0" dirty="0" smtClean="0">
                        <a:ln>
                          <a:noFill/>
                        </a:ln>
                        <a:solidFill>
                          <a:srgbClr val="333E48"/>
                        </a:solidFill>
                        <a:effectLst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marR="0" indent="0" algn="l" defTabSz="914400" rtl="0" latinLnBrk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600" u="none" strike="noStrike" cap="none" spc="0" baseline="0" dirty="0" smtClean="0">
                        <a:ln>
                          <a:noFill/>
                        </a:ln>
                        <a:effectLst/>
                        <a:uFillTx/>
                        <a:sym typeface="Calibri"/>
                      </a:endParaRPr>
                    </a:p>
                    <a:p>
                      <a:pPr marL="457200" marR="0" indent="0" algn="l" defTabSz="914400" rtl="0" latinLnBrk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600" u="none" strike="noStrike" cap="none" spc="0" baseline="0" dirty="0" smtClean="0">
                          <a:ln>
                            <a:noFill/>
                          </a:ln>
                          <a:effectLst/>
                          <a:uFillTx/>
                          <a:sym typeface="Calibri"/>
                        </a:rPr>
                        <a:t>ГБОУ СОШ с. Ягодное Самарской области. </a:t>
                      </a:r>
                    </a:p>
                    <a:p>
                      <a:pPr marL="457200" marR="0" indent="0" algn="l" defTabSz="914400" rtl="0" latinLnBrk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600" b="1" i="0" u="none" strike="noStrike" cap="none" spc="0" baseline="0" dirty="0" smtClean="0">
                        <a:ln>
                          <a:noFill/>
                        </a:ln>
                        <a:solidFill>
                          <a:srgbClr val="333E48"/>
                        </a:solidFill>
                        <a:effectLst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86964714"/>
                  </a:ext>
                </a:extLst>
              </a:tr>
              <a:tr h="345641">
                <a:tc>
                  <a:txBody>
                    <a:bodyPr/>
                    <a:lstStyle/>
                    <a:p>
                      <a:pPr marL="457200" marR="0" lvl="0" indent="0" algn="l" defTabSz="914400" rtl="0" latinLnBrk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6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sym typeface="Calibri"/>
                        </a:rPr>
                        <a:t>2</a:t>
                      </a:r>
                      <a:r>
                        <a:rPr lang="ru-RU" sz="16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sym typeface="Calibri"/>
                        </a:rPr>
                        <a:t> </a:t>
                      </a:r>
                      <a:endParaRPr lang="ru-RU" sz="1600" b="1" i="0" u="none" strike="noStrike" cap="none" spc="0" baseline="0" dirty="0">
                        <a:ln>
                          <a:noFill/>
                        </a:ln>
                        <a:solidFill>
                          <a:srgbClr val="333E48"/>
                        </a:solidFill>
                        <a:effectLst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marR="0" indent="0" algn="l" defTabSz="914400" rtl="0" latinLnBrk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600" b="1" u="none" strike="noStrike" cap="none" spc="0" baseline="0" dirty="0" smtClean="0">
                          <a:ln>
                            <a:noFill/>
                          </a:ln>
                          <a:effectLst/>
                          <a:uFillTx/>
                          <a:sym typeface="Calibri"/>
                        </a:rPr>
                        <a:t>Томская область</a:t>
                      </a:r>
                      <a:endParaRPr lang="ru-RU" sz="1600" b="1" i="0" u="none" strike="noStrike" cap="none" spc="0" baseline="0" dirty="0" smtClean="0">
                        <a:ln>
                          <a:noFill/>
                        </a:ln>
                        <a:solidFill>
                          <a:srgbClr val="333E48"/>
                        </a:solidFill>
                        <a:effectLst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marR="0" indent="0" algn="l" defTabSz="914400" rtl="0" latinLnBrk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600" u="none" strike="noStrike" cap="none" spc="0" baseline="0" dirty="0" smtClean="0">
                        <a:ln>
                          <a:noFill/>
                        </a:ln>
                        <a:effectLst/>
                        <a:uFillTx/>
                        <a:sym typeface="Calibri"/>
                      </a:endParaRPr>
                    </a:p>
                    <a:p>
                      <a:pPr marL="457200" marR="0" indent="0" algn="l" defTabSz="914400" rtl="0" latinLnBrk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600" u="none" strike="noStrike" cap="none" spc="0" baseline="0" dirty="0" smtClean="0">
                          <a:ln>
                            <a:noFill/>
                          </a:ln>
                          <a:effectLst/>
                          <a:uFillTx/>
                          <a:sym typeface="Calibri"/>
                        </a:rPr>
                        <a:t>МБОУ «</a:t>
                      </a:r>
                      <a:r>
                        <a:rPr lang="ru-RU" sz="1600" u="none" strike="noStrike" cap="none" spc="0" baseline="0" dirty="0" err="1" smtClean="0">
                          <a:ln>
                            <a:noFill/>
                          </a:ln>
                          <a:effectLst/>
                          <a:uFillTx/>
                          <a:sym typeface="Calibri"/>
                        </a:rPr>
                        <a:t>Кисловская</a:t>
                      </a:r>
                      <a:r>
                        <a:rPr lang="ru-RU" sz="1600" u="none" strike="noStrike" cap="none" spc="0" baseline="0" dirty="0" smtClean="0">
                          <a:ln>
                            <a:noFill/>
                          </a:ln>
                          <a:effectLst/>
                          <a:uFillTx/>
                          <a:sym typeface="Calibri"/>
                        </a:rPr>
                        <a:t> СОШ» Томского района, Томская область</a:t>
                      </a:r>
                    </a:p>
                    <a:p>
                      <a:pPr marL="457200" marR="0" indent="0" algn="l" defTabSz="914400" rtl="0" latinLnBrk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600" b="1" i="0" u="none" strike="noStrike" cap="none" spc="0" baseline="0" dirty="0">
                        <a:ln>
                          <a:noFill/>
                        </a:ln>
                        <a:solidFill>
                          <a:srgbClr val="333E48"/>
                        </a:solidFill>
                        <a:effectLst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4390600"/>
                  </a:ext>
                </a:extLst>
              </a:tr>
              <a:tr h="345641">
                <a:tc>
                  <a:txBody>
                    <a:bodyPr/>
                    <a:lstStyle/>
                    <a:p>
                      <a:pPr marL="457200" marR="0" lvl="0" indent="0" algn="l" defTabSz="914400" rtl="0" latinLnBrk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6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sym typeface="Calibri"/>
                        </a:rPr>
                        <a:t>3</a:t>
                      </a:r>
                      <a:r>
                        <a:rPr lang="ru-RU" sz="16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sym typeface="Calibri"/>
                        </a:rPr>
                        <a:t> </a:t>
                      </a:r>
                      <a:endParaRPr lang="ru-RU" sz="1600" b="1" i="0" u="none" strike="noStrike" cap="none" spc="0" baseline="0" dirty="0">
                        <a:ln>
                          <a:noFill/>
                        </a:ln>
                        <a:solidFill>
                          <a:srgbClr val="333E48"/>
                        </a:solidFill>
                        <a:effectLst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marR="0" indent="0" algn="l" defTabSz="914400" rtl="0" latinLnBrk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600" b="1" u="none" strike="noStrike" cap="none" spc="0" baseline="0" dirty="0" smtClean="0">
                          <a:ln>
                            <a:noFill/>
                          </a:ln>
                          <a:effectLst/>
                          <a:uFillTx/>
                          <a:sym typeface="Calibri"/>
                        </a:rPr>
                        <a:t>Владимирская область</a:t>
                      </a:r>
                      <a:endParaRPr lang="ru-RU" sz="1600" b="1" i="0" u="none" strike="noStrike" cap="none" spc="0" baseline="0" dirty="0">
                        <a:ln>
                          <a:noFill/>
                        </a:ln>
                        <a:solidFill>
                          <a:srgbClr val="333E48"/>
                        </a:solidFill>
                        <a:effectLst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marR="0" indent="0" algn="l" defTabSz="914400" rtl="0" latinLnBrk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600" u="none" strike="noStrike" cap="none" spc="0" baseline="0" dirty="0" smtClean="0">
                          <a:ln>
                            <a:noFill/>
                          </a:ln>
                          <a:effectLst/>
                          <a:uFillTx/>
                          <a:sym typeface="Calibri"/>
                        </a:rPr>
                        <a:t>МБОУ «</a:t>
                      </a:r>
                      <a:r>
                        <a:rPr lang="ru-RU" sz="1600" u="none" strike="noStrike" cap="none" spc="0" baseline="0" dirty="0" err="1" smtClean="0">
                          <a:ln>
                            <a:noFill/>
                          </a:ln>
                          <a:effectLst/>
                          <a:uFillTx/>
                          <a:sym typeface="Calibri"/>
                        </a:rPr>
                        <a:t>Якиманско</a:t>
                      </a:r>
                      <a:r>
                        <a:rPr lang="ru-RU" sz="1600" u="none" strike="noStrike" cap="none" spc="0" baseline="0" dirty="0" smtClean="0">
                          <a:ln>
                            <a:noFill/>
                          </a:ln>
                          <a:effectLst/>
                          <a:uFillTx/>
                          <a:sym typeface="Calibri"/>
                        </a:rPr>
                        <a:t> - Слободская средняя общеобразовательная школа» о. Муром Владимирская область </a:t>
                      </a:r>
                    </a:p>
                    <a:p>
                      <a:pPr marL="457200" marR="0" indent="0" algn="l" defTabSz="914400" rtl="0" latinLnBrk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600" b="1" i="0" u="none" strike="noStrike" cap="none" spc="0" baseline="0" dirty="0">
                        <a:ln>
                          <a:noFill/>
                        </a:ln>
                        <a:solidFill>
                          <a:srgbClr val="333E48"/>
                        </a:solidFill>
                        <a:effectLst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161404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329166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2D25CA5E-5ABF-4C6C-BE4A-8B41A987E6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4604176"/>
              </p:ext>
            </p:extLst>
          </p:nvPr>
        </p:nvGraphicFramePr>
        <p:xfrm>
          <a:off x="937576" y="519112"/>
          <a:ext cx="9628824" cy="521389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218788">
                  <a:extLst>
                    <a:ext uri="{9D8B030D-6E8A-4147-A177-3AD203B41FA5}">
                      <a16:colId xmlns:a16="http://schemas.microsoft.com/office/drawing/2014/main" val="1757767456"/>
                    </a:ext>
                  </a:extLst>
                </a:gridCol>
                <a:gridCol w="3343563">
                  <a:extLst>
                    <a:ext uri="{9D8B030D-6E8A-4147-A177-3AD203B41FA5}">
                      <a16:colId xmlns:a16="http://schemas.microsoft.com/office/drawing/2014/main" val="2868559113"/>
                    </a:ext>
                  </a:extLst>
                </a:gridCol>
                <a:gridCol w="3066473">
                  <a:extLst>
                    <a:ext uri="{9D8B030D-6E8A-4147-A177-3AD203B41FA5}">
                      <a16:colId xmlns:a16="http://schemas.microsoft.com/office/drawing/2014/main" val="3245566901"/>
                    </a:ext>
                  </a:extLst>
                </a:gridCol>
              </a:tblGrid>
              <a:tr h="540947">
                <a:tc gridSpan="3">
                  <a:txBody>
                    <a:bodyPr/>
                    <a:lstStyle/>
                    <a:p>
                      <a:pPr marL="457200" algn="ctr">
                        <a:lnSpc>
                          <a:spcPct val="106000"/>
                        </a:lnSpc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Участники 2020</a:t>
                      </a:r>
                      <a:endParaRPr lang="ru-RU" sz="105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E48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457200" algn="l">
                        <a:lnSpc>
                          <a:spcPct val="106000"/>
                        </a:lnSpc>
                      </a:pPr>
                      <a:endParaRPr lang="ru-RU" sz="105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E48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457200" algn="l">
                        <a:lnSpc>
                          <a:spcPct val="106000"/>
                        </a:lnSpc>
                      </a:pPr>
                      <a:endParaRPr lang="ru-RU" sz="105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E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9083095"/>
                  </a:ext>
                </a:extLst>
              </a:tr>
              <a:tr h="414478">
                <a:tc>
                  <a:txBody>
                    <a:bodyPr/>
                    <a:lstStyle/>
                    <a:p>
                      <a:pPr marL="457200" marR="0" indent="0" algn="l" defTabSz="914400" rtl="0" latinLnBrk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333E48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Calibri"/>
                        </a:rPr>
                        <a:t>Волгоградская область</a:t>
                      </a:r>
                      <a:endParaRPr lang="ru-RU" sz="1400" b="1" i="0" u="none" strike="noStrike" cap="none" spc="0" baseline="0" dirty="0">
                        <a:ln>
                          <a:noFill/>
                        </a:ln>
                        <a:solidFill>
                          <a:srgbClr val="333E48"/>
                        </a:solidFill>
                        <a:effectLst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457200" marR="0" lvl="0" indent="0" algn="l" defTabSz="9144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333E48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Calibri"/>
                        </a:rPr>
                        <a:t>Республика Коми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457200" marR="0" lvl="0" indent="0" algn="l" defTabSz="9144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333E48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Calibri"/>
                        </a:rPr>
                        <a:t>Омская область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86964714"/>
                  </a:ext>
                </a:extLst>
              </a:tr>
              <a:tr h="414478">
                <a:tc>
                  <a:txBody>
                    <a:bodyPr/>
                    <a:lstStyle/>
                    <a:p>
                      <a:pPr marL="457200" marR="0" indent="0" algn="l" defTabSz="914400" rtl="0" latinLnBrk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333E48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Calibri"/>
                        </a:rPr>
                        <a:t>Ленинградская область</a:t>
                      </a:r>
                      <a:endParaRPr lang="ru-RU" sz="1400" b="1" i="0" u="none" strike="noStrike" cap="none" spc="0" baseline="0" dirty="0">
                        <a:ln>
                          <a:noFill/>
                        </a:ln>
                        <a:solidFill>
                          <a:srgbClr val="333E48"/>
                        </a:solidFill>
                        <a:effectLst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0" indent="0" algn="l" defTabSz="9144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333E48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Calibri"/>
                        </a:rPr>
                        <a:t>Республика Марий Эл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0" indent="0" algn="l" defTabSz="9144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333E48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Calibri"/>
                        </a:rPr>
                        <a:t>Оренбургская область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390600"/>
                  </a:ext>
                </a:extLst>
              </a:tr>
              <a:tr h="414478">
                <a:tc>
                  <a:txBody>
                    <a:bodyPr/>
                    <a:lstStyle/>
                    <a:p>
                      <a:pPr marL="457200" marR="0" indent="0" algn="l" defTabSz="914400" rtl="0" latinLnBrk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333E48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Calibri"/>
                        </a:rPr>
                        <a:t>Мурманская область</a:t>
                      </a:r>
                      <a:endParaRPr lang="ru-RU" sz="1400" b="1" i="0" u="none" strike="noStrike" cap="none" spc="0" baseline="0" dirty="0">
                        <a:ln>
                          <a:noFill/>
                        </a:ln>
                        <a:solidFill>
                          <a:srgbClr val="333E48"/>
                        </a:solidFill>
                        <a:effectLst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457200" marR="0" lvl="0" indent="0" algn="l" defTabSz="9144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333E48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Calibri"/>
                        </a:rPr>
                        <a:t>Республика Мордовия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457200" marR="0" lvl="0" indent="0" algn="l" defTabSz="9144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333E48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Calibri"/>
                        </a:rPr>
                        <a:t>Пермский край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16140450"/>
                  </a:ext>
                </a:extLst>
              </a:tr>
              <a:tr h="414478">
                <a:tc>
                  <a:txBody>
                    <a:bodyPr/>
                    <a:lstStyle/>
                    <a:p>
                      <a:pPr marL="457200" marR="0" indent="0" algn="l" defTabSz="914400" rtl="0" latinLnBrk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333E48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Calibri"/>
                        </a:rPr>
                        <a:t>Псковская область</a:t>
                      </a:r>
                      <a:endParaRPr lang="ru-RU" sz="1400" b="1" i="0" u="none" strike="noStrike" cap="none" spc="0" baseline="0" dirty="0">
                        <a:ln>
                          <a:noFill/>
                        </a:ln>
                        <a:solidFill>
                          <a:srgbClr val="333E48"/>
                        </a:solidFill>
                        <a:effectLst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0" indent="0" algn="l" defTabSz="9144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333E48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Calibri"/>
                        </a:rPr>
                        <a:t>Удмуртская Республика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0" indent="0" algn="l" defTabSz="9144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333E48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Calibri"/>
                        </a:rPr>
                        <a:t>Ростовская область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9009245"/>
                  </a:ext>
                </a:extLst>
              </a:tr>
              <a:tr h="414478">
                <a:tc>
                  <a:txBody>
                    <a:bodyPr/>
                    <a:lstStyle/>
                    <a:p>
                      <a:pPr marL="457200" marR="0" indent="0" algn="l" defTabSz="914400" rtl="0" latinLnBrk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333E48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Calibri"/>
                        </a:rPr>
                        <a:t>Свердловская область</a:t>
                      </a:r>
                      <a:endParaRPr lang="ru-RU" sz="1400" b="1" i="0" u="none" strike="noStrike" cap="none" spc="0" baseline="0" dirty="0">
                        <a:ln>
                          <a:noFill/>
                        </a:ln>
                        <a:solidFill>
                          <a:srgbClr val="333E48"/>
                        </a:solidFill>
                        <a:effectLst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457200" marR="0" lvl="0" indent="0" algn="l" defTabSz="9144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333E48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Calibri"/>
                        </a:rPr>
                        <a:t>Красноярский край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457200" marR="0" lvl="0" indent="0" algn="l" defTabSz="9144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333E48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Calibri"/>
                        </a:rPr>
                        <a:t>Самарская область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30333574"/>
                  </a:ext>
                </a:extLst>
              </a:tr>
              <a:tr h="414478">
                <a:tc>
                  <a:txBody>
                    <a:bodyPr/>
                    <a:lstStyle/>
                    <a:p>
                      <a:pPr marL="457200" marR="0" indent="0" algn="l" defTabSz="914400" rtl="0" latinLnBrk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333E48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Calibri"/>
                        </a:rPr>
                        <a:t>Тамбовская область </a:t>
                      </a:r>
                      <a:endParaRPr lang="ru-RU" sz="1400" b="1" i="0" u="none" strike="noStrike" cap="none" spc="0" baseline="0" dirty="0">
                        <a:ln>
                          <a:noFill/>
                        </a:ln>
                        <a:solidFill>
                          <a:srgbClr val="333E48"/>
                        </a:solidFill>
                        <a:effectLst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0" indent="0" algn="l" defTabSz="9144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333E48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Calibri"/>
                        </a:rPr>
                        <a:t>Брянская область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0" indent="0" algn="l" defTabSz="9144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333E48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Calibri"/>
                        </a:rPr>
                        <a:t>Томская область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7229879"/>
                  </a:ext>
                </a:extLst>
              </a:tr>
              <a:tr h="414478">
                <a:tc>
                  <a:txBody>
                    <a:bodyPr/>
                    <a:lstStyle/>
                    <a:p>
                      <a:pPr marL="457200" marR="0" indent="0" algn="l" defTabSz="914400" rtl="0" latinLnBrk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333E48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Calibri"/>
                        </a:rPr>
                        <a:t>Республика Татарстан</a:t>
                      </a:r>
                      <a:endParaRPr lang="ru-RU" sz="1400" b="1" i="0" u="none" strike="noStrike" cap="none" spc="0" baseline="0" dirty="0">
                        <a:ln>
                          <a:noFill/>
                        </a:ln>
                        <a:solidFill>
                          <a:srgbClr val="333E48"/>
                        </a:solidFill>
                        <a:effectLst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457200" marR="0" lvl="0" indent="0" algn="l" defTabSz="9144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333E48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Calibri"/>
                        </a:rPr>
                        <a:t>Волгоградская область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457200" marR="0" lvl="0" indent="0" algn="l" defTabSz="9144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333E48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Calibri"/>
                        </a:rPr>
                        <a:t>Забайкальский край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1167886"/>
                  </a:ext>
                </a:extLst>
              </a:tr>
              <a:tr h="414478">
                <a:tc>
                  <a:txBody>
                    <a:bodyPr/>
                    <a:lstStyle/>
                    <a:p>
                      <a:pPr marL="457200" marR="0" lvl="0" indent="0" algn="l" defTabSz="914400" rtl="0" latinLnBrk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333E48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Calibri"/>
                        </a:rPr>
                        <a:t>Республика Адыгея (Адыгея)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0" indent="0" algn="l" defTabSz="9144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333E48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Calibri"/>
                        </a:rPr>
                        <a:t>Воронежская область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0" indent="0" algn="l" defTabSz="9144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333E48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Calibri"/>
                        </a:rPr>
                        <a:t>Ненецкий автономный округ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9639302"/>
                  </a:ext>
                </a:extLst>
              </a:tr>
              <a:tr h="414478">
                <a:tc>
                  <a:txBody>
                    <a:bodyPr/>
                    <a:lstStyle/>
                    <a:p>
                      <a:pPr marL="457200" marR="0" lvl="0" indent="0" algn="l" defTabSz="914400" rtl="0" latinLnBrk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333E48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Calibri"/>
                        </a:rPr>
                        <a:t>Республика Алтай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0" indent="0" algn="l" defTabSz="9144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333E48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Calibri"/>
                        </a:rPr>
                        <a:t>Ивановская область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0" indent="0" algn="l" defTabSz="9144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333E48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Calibri"/>
                        </a:rPr>
                        <a:t>Ямало-Ненецкий автономный округ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4279612"/>
                  </a:ext>
                </a:extLst>
              </a:tr>
              <a:tr h="414478">
                <a:tc>
                  <a:txBody>
                    <a:bodyPr/>
                    <a:lstStyle/>
                    <a:p>
                      <a:pPr marL="457200" marR="0" lvl="0" indent="0" algn="l" defTabSz="914400" rtl="0" latinLnBrk="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333E48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Calibri"/>
                        </a:rPr>
                        <a:t>Кабардино-Балкарская Республика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0" indent="0" algn="l" defTabSz="9144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333E48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Calibri"/>
                        </a:rPr>
                        <a:t>Калужская область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0" indent="0" algn="l" defTabSz="9144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0" u="none" strike="noStrike" cap="none" spc="0" baseline="0" dirty="0">
                        <a:ln>
                          <a:noFill/>
                        </a:ln>
                        <a:solidFill>
                          <a:srgbClr val="333E48"/>
                        </a:solidFill>
                        <a:effectLst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3073654"/>
                  </a:ext>
                </a:extLst>
              </a:tr>
              <a:tr h="414478">
                <a:tc>
                  <a:txBody>
                    <a:bodyPr/>
                    <a:lstStyle/>
                    <a:p>
                      <a:pPr marL="457200" marR="0" lvl="0" indent="0" algn="l" defTabSz="9144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333E48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Calibri"/>
                        </a:rPr>
                        <a:t>Республика Карелия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0" indent="0" algn="l" defTabSz="9144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333E48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Calibri"/>
                        </a:rPr>
                        <a:t>Магаданская область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0" indent="0" algn="l" defTabSz="9144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0" u="none" strike="noStrike" cap="none" spc="0" baseline="0" dirty="0" smtClean="0">
                        <a:ln>
                          <a:noFill/>
                        </a:ln>
                        <a:solidFill>
                          <a:srgbClr val="333E48"/>
                        </a:solidFill>
                        <a:effectLst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52745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8069800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900" y="188153"/>
            <a:ext cx="8053614" cy="917575"/>
          </a:xfrm>
        </p:spPr>
        <p:txBody>
          <a:bodyPr/>
          <a:lstStyle/>
          <a:p>
            <a:r>
              <a:rPr lang="ru-RU" dirty="0"/>
              <a:t>Возможность подключиться к эфиру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62429" y="1072502"/>
            <a:ext cx="8053614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Платформа позволяет присоединиться к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трансляции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 помощью системы связи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Zoom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62329" y="2088536"/>
            <a:ext cx="5358903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Пожалуйста, убедитесь, что программа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Zoom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установлена на вашем устройстве, с которого вы будете выходить в эфир.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Ссылка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 комнату в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Zoom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будет доступна за день до эфира.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Видео инструкция о том, как подключиться к комнате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Zoom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  <a:hlinkClick r:id="rId3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://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youtu.be/Ayko5s4sDK0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621232" y="2106450"/>
            <a:ext cx="6136657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Технические и иные требования для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подключения: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621232" y="257183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Интернет.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Пожалуйста, убедитесь, что у вас будет стабильный интернет во время эфира, не менее 20мб/сек. Скорость можно проверить на сайте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661889" y="3476504"/>
            <a:ext cx="6096000" cy="9233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Устройство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используйте для подключения мобильный телефон. Рекомендуем использовать компьютер.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661889" y="442537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Звук.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Микрофон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должен быть выключенным, во избежание посторонних звуков в эфире.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661889" y="5071703"/>
            <a:ext cx="6096000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Фон.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Продумайте задний фон на период трансляции, он должен быть нейтральным, без ярких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принтов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желательно с символикой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Центра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«Точка роста».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621232" y="6182982"/>
            <a:ext cx="61366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Дресс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-код.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Внешний вид должен соответствовать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деловому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32021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9409" y="374361"/>
            <a:ext cx="8053614" cy="91757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Рекомендации по организации Марафона: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2019" y="1456170"/>
            <a:ext cx="10515600" cy="4351338"/>
          </a:xfrm>
        </p:spPr>
        <p:txBody>
          <a:bodyPr>
            <a:noAutofit/>
          </a:bodyPr>
          <a:lstStyle/>
          <a:p>
            <a:pPr algn="just"/>
            <a:r>
              <a:rPr lang="ru-RU" sz="2400" dirty="0"/>
              <a:t>В</a:t>
            </a:r>
            <a:r>
              <a:rPr lang="ru-RU" sz="2400" dirty="0" smtClean="0"/>
              <a:t> </a:t>
            </a:r>
            <a:r>
              <a:rPr lang="ru-RU" sz="2400" dirty="0"/>
              <a:t>формате «открытых дверей» с </a:t>
            </a:r>
            <a:r>
              <a:rPr lang="ru-RU" sz="2400" dirty="0" smtClean="0"/>
              <a:t>обучающимися </a:t>
            </a:r>
            <a:r>
              <a:rPr lang="ru-RU" sz="2400" dirty="0"/>
              <a:t>и интерактивными лекциями, мастер-классами, в том числе в шахматных гостиных, и иными мероприятиями для детей и родителей, с учетом региональной </a:t>
            </a:r>
            <a:r>
              <a:rPr lang="ru-RU" sz="2400" dirty="0" smtClean="0"/>
              <a:t>специфики. Сценарий свободный </a:t>
            </a:r>
          </a:p>
          <a:p>
            <a:pPr marL="0" indent="0" algn="just">
              <a:buNone/>
            </a:pPr>
            <a:r>
              <a:rPr lang="ru-RU" sz="2400" dirty="0" smtClean="0"/>
              <a:t> </a:t>
            </a:r>
          </a:p>
          <a:p>
            <a:pPr algn="just"/>
            <a:r>
              <a:rPr lang="ru-RU" sz="2400" dirty="0" smtClean="0"/>
              <a:t> Обязательно с участием </a:t>
            </a:r>
            <a:r>
              <a:rPr lang="ru-RU" sz="2400" dirty="0"/>
              <a:t>представителей органов исполнительной, законодательной, муниципальной власти, промышленных предприятий, общественных организаций в открытии Центров «Точка роста</a:t>
            </a:r>
            <a:r>
              <a:rPr lang="ru-RU" sz="2400" dirty="0" smtClean="0"/>
              <a:t>»</a:t>
            </a:r>
            <a:endParaRPr lang="ru-RU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9676464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2709</TotalTime>
  <Words>1275</Words>
  <Application>Microsoft Office PowerPoint</Application>
  <PresentationFormat>Широкоэкранный</PresentationFormat>
  <Paragraphs>183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Helvetica</vt:lpstr>
      <vt:lpstr>Times New Roman</vt:lpstr>
      <vt:lpstr>Wingdings</vt:lpstr>
      <vt:lpstr>Тема Office</vt:lpstr>
      <vt:lpstr>Марафон открытий  Центров образования цифрового  и гуманитарного профилей «Точка роста»</vt:lpstr>
      <vt:lpstr>Сценарный план Марафона</vt:lpstr>
      <vt:lpstr>Площадки для трансляции</vt:lpstr>
      <vt:lpstr>Трансляция Марафона открытий</vt:lpstr>
      <vt:lpstr> Субъекты - участники телемоста</vt:lpstr>
      <vt:lpstr>Субъекты – организаторы онлайн уроков  в рамках телемоста</vt:lpstr>
      <vt:lpstr>Презентация PowerPoint</vt:lpstr>
      <vt:lpstr>Возможность подключиться к эфиру </vt:lpstr>
      <vt:lpstr>Рекомендации по организации Марафона:</vt:lpstr>
      <vt:lpstr>Рекомендации по информационному освещению в СМИ:</vt:lpstr>
      <vt:lpstr>Рекомендации по информационному освещению в социальных сетях:</vt:lpstr>
      <vt:lpstr>17 сентября запускается акция в социальных сетях, цель которой — показать возможности, которые дает Центр «Точка роста» для основных целевых групп. Мы призываем присоединиться к Марафону всех желающих!</vt:lpstr>
      <vt:lpstr>Мониторинг информационного сопровождению Марафона открытий 29 сентября 2020 года Центров образования цифрового и гуманитарного профилей «Точка роста» в (название региона)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создании федеральной сети Центров образования цифрового и гуманитарного профилей «Точка роста»</dc:title>
  <dc:creator>Лариса Сулима</dc:creator>
  <cp:lastModifiedBy>Татьяна Лустина</cp:lastModifiedBy>
  <cp:revision>216</cp:revision>
  <cp:lastPrinted>2020-09-21T12:52:55Z</cp:lastPrinted>
  <dcterms:modified xsi:type="dcterms:W3CDTF">2020-09-21T13:06:31Z</dcterms:modified>
</cp:coreProperties>
</file>